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7" r:id="rId5"/>
    <p:sldId id="268" r:id="rId6"/>
    <p:sldId id="275" r:id="rId7"/>
    <p:sldId id="280" r:id="rId8"/>
    <p:sldId id="281" r:id="rId9"/>
    <p:sldId id="282" r:id="rId10"/>
    <p:sldId id="285" r:id="rId11"/>
    <p:sldId id="271" r:id="rId12"/>
    <p:sldId id="273" r:id="rId13"/>
    <p:sldId id="286" r:id="rId14"/>
    <p:sldId id="274" r:id="rId15"/>
    <p:sldId id="272" r:id="rId16"/>
    <p:sldId id="276" r:id="rId17"/>
    <p:sldId id="287" r:id="rId18"/>
    <p:sldId id="277" r:id="rId19"/>
    <p:sldId id="284" r:id="rId20"/>
    <p:sldId id="279" r:id="rId2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239"/>
    <a:srgbClr val="21B7B5"/>
    <a:srgbClr val="006A79"/>
    <a:srgbClr val="FF8F77"/>
    <a:srgbClr val="FFFFFF"/>
    <a:srgbClr val="FFE7CA"/>
    <a:srgbClr val="FFC7BA"/>
    <a:srgbClr val="EAA2EC"/>
    <a:srgbClr val="79DAF5"/>
    <a:srgbClr val="F78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4444" autoAdjust="0"/>
  </p:normalViewPr>
  <p:slideViewPr>
    <p:cSldViewPr snapToGrid="0">
      <p:cViewPr varScale="1">
        <p:scale>
          <a:sx n="43" d="100"/>
          <a:sy n="43" d="100"/>
        </p:scale>
        <p:origin x="15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087FF5-F88C-41B5-BB01-F2F1A539FBFD}" type="datetimeFigureOut">
              <a:rPr lang="sv-SE" smtClean="0"/>
              <a:t>2023-02-17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D5320-F148-4FB7-8433-D98D6BB5CFC1}" type="slidenum">
              <a:rPr lang="sv-SE" smtClean="0"/>
              <a:t>‹#›</a:t>
            </a:fld>
            <a:endParaRPr lang="sv-SE"/>
          </a:p>
        </p:txBody>
      </p:sp>
    </p:spTree>
    <p:extLst>
      <p:ext uri="{BB962C8B-B14F-4D97-AF65-F5344CB8AC3E}">
        <p14:creationId xmlns:p14="http://schemas.microsoft.com/office/powerpoint/2010/main" val="2438943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Introducera dagen och hälsa alla välkomna. </a:t>
            </a:r>
          </a:p>
        </p:txBody>
      </p:sp>
      <p:sp>
        <p:nvSpPr>
          <p:cNvPr id="4" name="Platshållare för bildnummer 3"/>
          <p:cNvSpPr>
            <a:spLocks noGrp="1"/>
          </p:cNvSpPr>
          <p:nvPr>
            <p:ph type="sldNum" sz="quarter" idx="5"/>
          </p:nvPr>
        </p:nvSpPr>
        <p:spPr/>
        <p:txBody>
          <a:bodyPr/>
          <a:lstStyle/>
          <a:p>
            <a:fld id="{576D5320-F148-4FB7-8433-D98D6BB5CFC1}" type="slidenum">
              <a:rPr lang="sv-SE" smtClean="0"/>
              <a:t>1</a:t>
            </a:fld>
            <a:endParaRPr lang="sv-SE"/>
          </a:p>
        </p:txBody>
      </p:sp>
    </p:spTree>
    <p:extLst>
      <p:ext uri="{BB962C8B-B14F-4D97-AF65-F5344CB8AC3E}">
        <p14:creationId xmlns:p14="http://schemas.microsoft.com/office/powerpoint/2010/main" val="63405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om träffens upplägg.</a:t>
            </a:r>
          </a:p>
        </p:txBody>
      </p:sp>
      <p:sp>
        <p:nvSpPr>
          <p:cNvPr id="4" name="Platshållare för bildnummer 3"/>
          <p:cNvSpPr>
            <a:spLocks noGrp="1"/>
          </p:cNvSpPr>
          <p:nvPr>
            <p:ph type="sldNum" sz="quarter" idx="5"/>
          </p:nvPr>
        </p:nvSpPr>
        <p:spPr/>
        <p:txBody>
          <a:bodyPr/>
          <a:lstStyle/>
          <a:p>
            <a:fld id="{576D5320-F148-4FB7-8433-D98D6BB5CFC1}" type="slidenum">
              <a:rPr lang="sv-SE" smtClean="0"/>
              <a:t>2</a:t>
            </a:fld>
            <a:endParaRPr lang="sv-SE"/>
          </a:p>
        </p:txBody>
      </p:sp>
    </p:spTree>
    <p:extLst>
      <p:ext uri="{BB962C8B-B14F-4D97-AF65-F5344CB8AC3E}">
        <p14:creationId xmlns:p14="http://schemas.microsoft.com/office/powerpoint/2010/main" val="1417564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a:t>
            </a:r>
          </a:p>
          <a:p>
            <a:r>
              <a:rPr lang="sv-SE" dirty="0"/>
              <a:t>Dagens organisationsform för IOGT-NTO-rörelsen blev till 1970. Det är då vi strukturerade vår gemensamma rörelse i fyra förbund: IOGT-NTO, Junis, Nykterhetsrörelsens Scoutförbund och Ungdomens Nykterhetsförbund. Anledningen till att vi då valde den form präglades av den tid som var då. Sedan dess har mycket förändrats. Omvärlden ser annorlunda ut, engagemanget har tagit sig en annan form och vi har andra krav och förväntningar på verksamheten. Därför är det dags att tillsammans fundera över framtiden. Gemensamt tänker vi högt och lågt. Vi utforskar nya idéer och upptäcker nya vägar. Hur hade en ny, gemensam organisationsform för framtidens nykterhetsrörelse kunnat se ut? Syftet med diskussionerna är just att utforska, tillsammans. Vad tror vi om framtiden? Vad är möjligt? Vad är önskvärt? Hur kan vi möta morgondagens möjligheter och utmaningar med nya tankar om hur framtidens nykterhetsrörelse ska se ut? </a:t>
            </a:r>
          </a:p>
          <a:p>
            <a:endParaRPr lang="sv-SE" dirty="0"/>
          </a:p>
          <a:p>
            <a:r>
              <a:rPr lang="sv-SE" dirty="0"/>
              <a:t>Tanken är inte att vi ska landa i definitiva slutsatser idag, utan att utforska tankar och idéer om hur framtiden skulle kunna se ut. Vi utforskar tillsammans, men det betyder inte att vi nödvändigtvis behöver vara överens om allt. Ibland kan man tänka och tycka olika. Det är inte något dåligt – tvärtom! Det är genom att få flera olika perspektiv på saker som vi blir klokare tillsammans. Det är jättebra om vi kan synliggöra där vi tänker samma lika mycket som det som vi tänker olika kring! Diskussionerna är indelade i två delar. Först kommer vi att prata om nuläget i rörelsen och i våra verksamheter. Sedan kommer vi att titta på anledningarna till att söka en ny gemensam organisationsform. Slutligen kommer vi att utforska hur ett nytt sätt att organisera oss skulle kunna se ut. Diskussionerna kommer ske i smågrupper. Under februari och mars kommer dialogträffar pågå runt om i IOGT-NTO-rörelsen. Det sker både digitalt och fysiskt. Tillsammans kommer hundratals medlemmar mötas över förbundsgränserna för att utforska vår gemensamma framtid. Alla dessa samtal kommer sedan tas vidare till kongresser och förbundsmöte som i demokratisk ordning får ta ställning till eventuella förslag som dessa samtal leder fram till. Det är fantastiskt att vi kan mötas över verksamhets-, generations- och organisationsgränser för att utforska tillsammans. </a:t>
            </a:r>
          </a:p>
          <a:p>
            <a:endParaRPr lang="sv-SE" dirty="0"/>
          </a:p>
          <a:p>
            <a:r>
              <a:rPr lang="sv-SE" dirty="0"/>
              <a:t>Vi kommer in i denna process med olika traditioner från våra respektive förbund. Även om vi är del av samma rörelse, gör vi ibland saker på lite olika sätt. Därför är det viktigt att vi låter dagens diskussioner präglas av lyhördhet och en ömsesidig nyfikenhet för varandra. Tillsammans lyfter vi upp varandra och låter allas röster få komma till tals.</a:t>
            </a:r>
          </a:p>
        </p:txBody>
      </p:sp>
      <p:sp>
        <p:nvSpPr>
          <p:cNvPr id="4" name="Platshållare för bildnummer 3"/>
          <p:cNvSpPr>
            <a:spLocks noGrp="1"/>
          </p:cNvSpPr>
          <p:nvPr>
            <p:ph type="sldNum" sz="quarter" idx="5"/>
          </p:nvPr>
        </p:nvSpPr>
        <p:spPr/>
        <p:txBody>
          <a:bodyPr/>
          <a:lstStyle/>
          <a:p>
            <a:fld id="{576D5320-F148-4FB7-8433-D98D6BB5CFC1}" type="slidenum">
              <a:rPr lang="sv-SE" smtClean="0"/>
              <a:t>3</a:t>
            </a:fld>
            <a:endParaRPr lang="sv-SE"/>
          </a:p>
        </p:txBody>
      </p:sp>
    </p:spTree>
    <p:extLst>
      <p:ext uri="{BB962C8B-B14F-4D97-AF65-F5344CB8AC3E}">
        <p14:creationId xmlns:p14="http://schemas.microsoft.com/office/powerpoint/2010/main" val="1602257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Dela ut ett papper till alla deltagare (fysisk träff) alternativt berätta var chattfunktionen på Zoom finns (digital träff). Låt alla deltagare ta 2 minuter att reflektera över vad de tror behövs för att samtalen ska bli så bra som möjligt. Be dem skriva ned ett ord eller begrepp som sammanfattar detta på pappret eller i chatten. Gå en runda där alla får presentera sitt namn och vilket eller vilka förbund de är engagerade i. Låt alla också få kort presentera ordet de skrivit ned. Sätt upp pappren på en vägg (fysisk träff) så att alla kan ta del av dem under hela träffen. Låt gärna alla deltagare skapa en namnskylt med sitt namn och organisation och sätta på bordet framför sig (fysisk träff)</a:t>
            </a:r>
          </a:p>
        </p:txBody>
      </p:sp>
      <p:sp>
        <p:nvSpPr>
          <p:cNvPr id="4" name="Platshållare för bildnummer 3"/>
          <p:cNvSpPr>
            <a:spLocks noGrp="1"/>
          </p:cNvSpPr>
          <p:nvPr>
            <p:ph type="sldNum" sz="quarter" idx="5"/>
          </p:nvPr>
        </p:nvSpPr>
        <p:spPr/>
        <p:txBody>
          <a:bodyPr/>
          <a:lstStyle/>
          <a:p>
            <a:fld id="{576D5320-F148-4FB7-8433-D98D6BB5CFC1}" type="slidenum">
              <a:rPr lang="sv-SE" smtClean="0"/>
              <a:t>4</a:t>
            </a:fld>
            <a:endParaRPr lang="sv-SE"/>
          </a:p>
        </p:txBody>
      </p:sp>
    </p:spTree>
    <p:extLst>
      <p:ext uri="{BB962C8B-B14F-4D97-AF65-F5344CB8AC3E}">
        <p14:creationId xmlns:p14="http://schemas.microsoft.com/office/powerpoint/2010/main" val="1138903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Dela in i deltagarna i smågrupper. Dessa smågrupper kommer deltagarna sitta i resten av dagen. </a:t>
            </a:r>
          </a:p>
        </p:txBody>
      </p:sp>
      <p:sp>
        <p:nvSpPr>
          <p:cNvPr id="4" name="Platshållare för bildnummer 3"/>
          <p:cNvSpPr>
            <a:spLocks noGrp="1"/>
          </p:cNvSpPr>
          <p:nvPr>
            <p:ph type="sldNum" sz="quarter" idx="5"/>
          </p:nvPr>
        </p:nvSpPr>
        <p:spPr/>
        <p:txBody>
          <a:bodyPr/>
          <a:lstStyle/>
          <a:p>
            <a:fld id="{576D5320-F148-4FB7-8433-D98D6BB5CFC1}" type="slidenum">
              <a:rPr lang="sv-SE" smtClean="0"/>
              <a:t>5</a:t>
            </a:fld>
            <a:endParaRPr lang="sv-SE"/>
          </a:p>
        </p:txBody>
      </p:sp>
    </p:spTree>
    <p:extLst>
      <p:ext uri="{BB962C8B-B14F-4D97-AF65-F5344CB8AC3E}">
        <p14:creationId xmlns:p14="http://schemas.microsoft.com/office/powerpoint/2010/main" val="3927005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Nu har alla deltagare blivit tilldelade en grupp. Dags att introducera er till gruppen och vad ni går in i diskussionerna med för förväntningar! Lägg ut känslokorten på bordet (fysisk träff) eller presentera dem på </a:t>
            </a:r>
            <a:r>
              <a:rPr lang="sv-SE" dirty="0" err="1"/>
              <a:t>Powerpointen</a:t>
            </a:r>
            <a:r>
              <a:rPr lang="sv-SE" dirty="0"/>
              <a:t> (digital träff). Låt alla i gruppen få presentera sig själv med en känsla som man går in i dagens samtal med. Försök sätta ord på varför du valde just den känslan. Det behöver inte vara en känsla som står på korten om man inte vill, man kan ta en helt annan känsla</a:t>
            </a:r>
          </a:p>
        </p:txBody>
      </p:sp>
      <p:sp>
        <p:nvSpPr>
          <p:cNvPr id="4" name="Platshållare för bildnummer 3"/>
          <p:cNvSpPr>
            <a:spLocks noGrp="1"/>
          </p:cNvSpPr>
          <p:nvPr>
            <p:ph type="sldNum" sz="quarter" idx="5"/>
          </p:nvPr>
        </p:nvSpPr>
        <p:spPr/>
        <p:txBody>
          <a:bodyPr/>
          <a:lstStyle/>
          <a:p>
            <a:fld id="{576D5320-F148-4FB7-8433-D98D6BB5CFC1}" type="slidenum">
              <a:rPr lang="sv-SE" smtClean="0"/>
              <a:t>6</a:t>
            </a:fld>
            <a:endParaRPr lang="sv-SE"/>
          </a:p>
        </p:txBody>
      </p:sp>
    </p:spTree>
    <p:extLst>
      <p:ext uri="{BB962C8B-B14F-4D97-AF65-F5344CB8AC3E}">
        <p14:creationId xmlns:p14="http://schemas.microsoft.com/office/powerpoint/2010/main" val="466669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Nu har alla deltagare blivit tilldelade en grupp. Dags att introducera er till gruppen och vad ni går in i diskussionerna med för förväntningar! Lägg ut känslokorten på bordet (fysisk träff) eller presentera dem på </a:t>
            </a:r>
            <a:r>
              <a:rPr lang="sv-SE" dirty="0" err="1"/>
              <a:t>Powerpointen</a:t>
            </a:r>
            <a:r>
              <a:rPr lang="sv-SE" dirty="0"/>
              <a:t> (digital träff). Låt alla i gruppen få presentera sig själv med en känsla som man går in i dagens samtal med. Försök sätta ord på varför du valde just den känslan. Det behöver inte vara en känsla som står på korten om man inte vill, man kan ta en helt annan känsla</a:t>
            </a:r>
          </a:p>
        </p:txBody>
      </p:sp>
      <p:sp>
        <p:nvSpPr>
          <p:cNvPr id="4" name="Platshållare för bildnummer 3"/>
          <p:cNvSpPr>
            <a:spLocks noGrp="1"/>
          </p:cNvSpPr>
          <p:nvPr>
            <p:ph type="sldNum" sz="quarter" idx="5"/>
          </p:nvPr>
        </p:nvSpPr>
        <p:spPr/>
        <p:txBody>
          <a:bodyPr/>
          <a:lstStyle/>
          <a:p>
            <a:fld id="{576D5320-F148-4FB7-8433-D98D6BB5CFC1}" type="slidenum">
              <a:rPr lang="sv-SE" smtClean="0"/>
              <a:t>7</a:t>
            </a:fld>
            <a:endParaRPr lang="sv-SE"/>
          </a:p>
        </p:txBody>
      </p:sp>
    </p:spTree>
    <p:extLst>
      <p:ext uri="{BB962C8B-B14F-4D97-AF65-F5344CB8AC3E}">
        <p14:creationId xmlns:p14="http://schemas.microsoft.com/office/powerpoint/2010/main" val="1728746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5 min:</a:t>
            </a:r>
          </a:p>
          <a:p>
            <a:endParaRPr lang="sv-SE" dirty="0"/>
          </a:p>
          <a:p>
            <a:r>
              <a:rPr lang="sv-SE" dirty="0"/>
              <a:t>Vi lever i en föränderlig tid. Omvärlden förändras med nya tekniska möjligheter och sätt att engagera sig. Människors syn på nykterhet, medlemskap i föreningar och engagemang förändras. Det som vi tidigare tog för givet är kanske inte längre sant, och det vi tidigare trodde vara omöjligt är nu fullt möjligt. För vår rörelse innebär det stora utmaningar men också lika stora möjligheter. Vi kan söka svaren och lösningarna på framtidens utmaningar var för sig, eller så kan vi söka dem gemensamt. Det vi ska utforska nu är vilka styrkor, men också vilka risker, som vi kan se om vi väljer att söka en ny, gemensam organisationsform. </a:t>
            </a:r>
          </a:p>
          <a:p>
            <a:endParaRPr lang="sv-SE" dirty="0"/>
          </a:p>
          <a:p>
            <a:r>
              <a:rPr lang="sv-SE" dirty="0"/>
              <a:t>Vi kommer från olika verksamheter och från olika förbund. Vissa av oss räknar sitt engagemang i decennier, andra i några veckor eller månader. Några av oss har full koll på allt som händer i olika delar av rörelsen, andra vet bara vad som händer i sin förening eller kår. Det är helt okej. Ett samtal handlar om förståelse för varandras perspektiv. I diskussionsfrågorna så kommer ni att tänka er in i att vi är en gemensam rörelse som består av fyra förbund. Är det något man inte förstår så är det bara att fråga oss arrangörer eller någon i din smågrupp att förtydliga.</a:t>
            </a:r>
          </a:p>
        </p:txBody>
      </p:sp>
      <p:sp>
        <p:nvSpPr>
          <p:cNvPr id="4" name="Platshållare för bildnummer 3"/>
          <p:cNvSpPr>
            <a:spLocks noGrp="1"/>
          </p:cNvSpPr>
          <p:nvPr>
            <p:ph type="sldNum" sz="quarter" idx="5"/>
          </p:nvPr>
        </p:nvSpPr>
        <p:spPr/>
        <p:txBody>
          <a:bodyPr/>
          <a:lstStyle/>
          <a:p>
            <a:fld id="{576D5320-F148-4FB7-8433-D98D6BB5CFC1}" type="slidenum">
              <a:rPr lang="sv-SE" smtClean="0"/>
              <a:t>8</a:t>
            </a:fld>
            <a:endParaRPr lang="sv-SE"/>
          </a:p>
        </p:txBody>
      </p:sp>
    </p:spTree>
    <p:extLst>
      <p:ext uri="{BB962C8B-B14F-4D97-AF65-F5344CB8AC3E}">
        <p14:creationId xmlns:p14="http://schemas.microsoft.com/office/powerpoint/2010/main" val="3045084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Inledande övning,15 min </a:t>
            </a:r>
          </a:p>
          <a:p>
            <a:endParaRPr lang="sv-SE" dirty="0"/>
          </a:p>
          <a:p>
            <a:r>
              <a:rPr lang="sv-SE" dirty="0"/>
              <a:t>Låt alla ta 3 minuter där de får skriva ner svaren på de två frågeställningarna nedan på post-it lappar (fysisk träff) eller i chatten (digital träff). Instruera deltagarna att skriva en utmaning eller möjlighet per post-it lapp/chattmeddelande. </a:t>
            </a:r>
          </a:p>
          <a:p>
            <a:endParaRPr lang="sv-SE" dirty="0"/>
          </a:p>
          <a:p>
            <a:r>
              <a:rPr lang="sv-SE" dirty="0"/>
              <a:t>Gå en runda där de som vill kort får berätta om en utmaning eller en möjlighet de skrivit ner. Gruppsekreteraren för anteckningar och tar bilder på deltagarnas post-it lappar/chattmeddelanden, som gruppsekreteraren sedan renskriver när tid finns</a:t>
            </a:r>
          </a:p>
        </p:txBody>
      </p:sp>
      <p:sp>
        <p:nvSpPr>
          <p:cNvPr id="4" name="Platshållare för bildnummer 3"/>
          <p:cNvSpPr>
            <a:spLocks noGrp="1"/>
          </p:cNvSpPr>
          <p:nvPr>
            <p:ph type="sldNum" sz="quarter" idx="5"/>
          </p:nvPr>
        </p:nvSpPr>
        <p:spPr/>
        <p:txBody>
          <a:bodyPr/>
          <a:lstStyle/>
          <a:p>
            <a:fld id="{576D5320-F148-4FB7-8433-D98D6BB5CFC1}" type="slidenum">
              <a:rPr lang="sv-SE" smtClean="0"/>
              <a:t>9</a:t>
            </a:fld>
            <a:endParaRPr lang="sv-SE"/>
          </a:p>
        </p:txBody>
      </p:sp>
    </p:spTree>
    <p:extLst>
      <p:ext uri="{BB962C8B-B14F-4D97-AF65-F5344CB8AC3E}">
        <p14:creationId xmlns:p14="http://schemas.microsoft.com/office/powerpoint/2010/main" val="233774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Inledande övning,15 min </a:t>
            </a:r>
          </a:p>
          <a:p>
            <a:endParaRPr lang="sv-SE" dirty="0"/>
          </a:p>
          <a:p>
            <a:r>
              <a:rPr lang="sv-SE" dirty="0"/>
              <a:t>Låt alla ta 3 minuter där de får skriva ner svaren på de två frågeställningarna nedan på post-it lappar (fysisk träff) eller i chatten (digital träff). Instruera deltagarna att skriva en utmaning eller möjlighet per post-it lapp/chattmeddelande. </a:t>
            </a:r>
          </a:p>
          <a:p>
            <a:endParaRPr lang="sv-SE" dirty="0"/>
          </a:p>
          <a:p>
            <a:r>
              <a:rPr lang="sv-SE" dirty="0"/>
              <a:t>Gå en runda där de som vill kort får berätta om en utmaning eller en möjlighet de skrivit ner. Gruppsekreteraren för anteckningar och tar bilder på deltagarnas post-it lappar/chattmeddelanden, som gruppsekreteraren sedan renskriver när tid finns</a:t>
            </a:r>
          </a:p>
        </p:txBody>
      </p:sp>
      <p:sp>
        <p:nvSpPr>
          <p:cNvPr id="4" name="Platshållare för bildnummer 3"/>
          <p:cNvSpPr>
            <a:spLocks noGrp="1"/>
          </p:cNvSpPr>
          <p:nvPr>
            <p:ph type="sldNum" sz="quarter" idx="5"/>
          </p:nvPr>
        </p:nvSpPr>
        <p:spPr/>
        <p:txBody>
          <a:bodyPr/>
          <a:lstStyle/>
          <a:p>
            <a:fld id="{576D5320-F148-4FB7-8433-D98D6BB5CFC1}" type="slidenum">
              <a:rPr lang="sv-SE" smtClean="0"/>
              <a:t>10</a:t>
            </a:fld>
            <a:endParaRPr lang="sv-SE"/>
          </a:p>
        </p:txBody>
      </p:sp>
    </p:spTree>
    <p:extLst>
      <p:ext uri="{BB962C8B-B14F-4D97-AF65-F5344CB8AC3E}">
        <p14:creationId xmlns:p14="http://schemas.microsoft.com/office/powerpoint/2010/main" val="288477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Låt grupperna diskutera i smågrupper följande frågeställningar. Total tidsåtgång: 20 min.</a:t>
            </a:r>
          </a:p>
        </p:txBody>
      </p:sp>
      <p:sp>
        <p:nvSpPr>
          <p:cNvPr id="4" name="Platshållare för bildnummer 3"/>
          <p:cNvSpPr>
            <a:spLocks noGrp="1"/>
          </p:cNvSpPr>
          <p:nvPr>
            <p:ph type="sldNum" sz="quarter" idx="5"/>
          </p:nvPr>
        </p:nvSpPr>
        <p:spPr/>
        <p:txBody>
          <a:bodyPr/>
          <a:lstStyle/>
          <a:p>
            <a:fld id="{576D5320-F148-4FB7-8433-D98D6BB5CFC1}" type="slidenum">
              <a:rPr lang="sv-SE" smtClean="0"/>
              <a:t>11</a:t>
            </a:fld>
            <a:endParaRPr lang="sv-SE"/>
          </a:p>
        </p:txBody>
      </p:sp>
    </p:spTree>
    <p:extLst>
      <p:ext uri="{BB962C8B-B14F-4D97-AF65-F5344CB8AC3E}">
        <p14:creationId xmlns:p14="http://schemas.microsoft.com/office/powerpoint/2010/main" val="2519592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2 min</a:t>
            </a:r>
          </a:p>
          <a:p>
            <a:r>
              <a:rPr lang="sv-SE" dirty="0"/>
              <a:t>Idag är vi vana vid att arbeta och tänka på ett visst sätt. Det är inte särskilt konstigt, eftersom vi har gjort saker på samma vis i över 50 år. Vissa saker tar vi för givna, eller kopplar ihop till saker som egentligen inte har med varandra att göra. Andra saker kanske vi inte ser möjligheterna kring för att vi är så vana vid att göra på det sätt som vi gör idag. Men nu är det dags att tänka fritt kring hur vi skulle kunna göra saker annorlunda! Vad innebär en ny, gemensam organisationsform? Det ska vi utforska nu!</a:t>
            </a:r>
          </a:p>
        </p:txBody>
      </p:sp>
      <p:sp>
        <p:nvSpPr>
          <p:cNvPr id="4" name="Platshållare för bildnummer 3"/>
          <p:cNvSpPr>
            <a:spLocks noGrp="1"/>
          </p:cNvSpPr>
          <p:nvPr>
            <p:ph type="sldNum" sz="quarter" idx="5"/>
          </p:nvPr>
        </p:nvSpPr>
        <p:spPr/>
        <p:txBody>
          <a:bodyPr/>
          <a:lstStyle/>
          <a:p>
            <a:fld id="{576D5320-F148-4FB7-8433-D98D6BB5CFC1}" type="slidenum">
              <a:rPr lang="sv-SE" smtClean="0"/>
              <a:t>12</a:t>
            </a:fld>
            <a:endParaRPr lang="sv-SE"/>
          </a:p>
        </p:txBody>
      </p:sp>
    </p:spTree>
    <p:extLst>
      <p:ext uri="{BB962C8B-B14F-4D97-AF65-F5344CB8AC3E}">
        <p14:creationId xmlns:p14="http://schemas.microsoft.com/office/powerpoint/2010/main" val="3373595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Inledande övning 20 min </a:t>
            </a:r>
          </a:p>
          <a:p>
            <a:endParaRPr lang="sv-SE" dirty="0"/>
          </a:p>
          <a:p>
            <a:r>
              <a:rPr lang="sv-SE" dirty="0"/>
              <a:t>För att börja med att släppa loss våra tankar ska vi fundera över vad som hade hänt om vi inte hade funnits idag, och några engagerade själar hade bestämt sig för att grunda Sveriges främsta nykterhetsrörelse 2023. Hur hade vi sett ut? Vad hade vi sysslat med? Om fysisk träff, ta fram pappret med fyrfältaren, annars presentera den på </a:t>
            </a:r>
            <a:r>
              <a:rPr lang="sv-SE" dirty="0" err="1"/>
              <a:t>powerpointen</a:t>
            </a:r>
            <a:r>
              <a:rPr lang="sv-SE" dirty="0"/>
              <a:t>. </a:t>
            </a:r>
          </a:p>
          <a:p>
            <a:endParaRPr lang="sv-SE" dirty="0"/>
          </a:p>
          <a:p>
            <a:r>
              <a:rPr lang="sv-SE" dirty="0"/>
              <a:t>Låt varje deltagare, var och en för sig, skriva och presentera en idé eller tanke i valfritt fält, utifrån de fyra fälten:</a:t>
            </a:r>
          </a:p>
          <a:p>
            <a:r>
              <a:rPr lang="sv-SE" dirty="0"/>
              <a:t> • Vilka verksamheter eller aktiviteter hade vi bedrivit? • Hur hade vi varit organiserade? • Hur hade ett eventuellt medlemskap sett ut? • Vilken roll hade nykterheten haft i denna organisation? </a:t>
            </a:r>
          </a:p>
          <a:p>
            <a:endParaRPr lang="sv-SE" dirty="0"/>
          </a:p>
          <a:p>
            <a:r>
              <a:rPr lang="sv-SE" dirty="0"/>
              <a:t>Sammanfatta i slutet. Hur skiljer sig denna organisation från den vi har idag? Vilka bra idéer från övningen skulle vara möjliga för oss att omfamna i framtiden?</a:t>
            </a:r>
          </a:p>
        </p:txBody>
      </p:sp>
      <p:sp>
        <p:nvSpPr>
          <p:cNvPr id="4" name="Platshållare för bildnummer 3"/>
          <p:cNvSpPr>
            <a:spLocks noGrp="1"/>
          </p:cNvSpPr>
          <p:nvPr>
            <p:ph type="sldNum" sz="quarter" idx="5"/>
          </p:nvPr>
        </p:nvSpPr>
        <p:spPr/>
        <p:txBody>
          <a:bodyPr/>
          <a:lstStyle/>
          <a:p>
            <a:fld id="{576D5320-F148-4FB7-8433-D98D6BB5CFC1}" type="slidenum">
              <a:rPr lang="sv-SE" smtClean="0"/>
              <a:t>13</a:t>
            </a:fld>
            <a:endParaRPr lang="sv-SE"/>
          </a:p>
        </p:txBody>
      </p:sp>
    </p:spTree>
    <p:extLst>
      <p:ext uri="{BB962C8B-B14F-4D97-AF65-F5344CB8AC3E}">
        <p14:creationId xmlns:p14="http://schemas.microsoft.com/office/powerpoint/2010/main" val="1052674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Inledande övning 20 min </a:t>
            </a:r>
          </a:p>
          <a:p>
            <a:endParaRPr lang="sv-SE" dirty="0"/>
          </a:p>
          <a:p>
            <a:r>
              <a:rPr lang="sv-SE" dirty="0"/>
              <a:t>För att börja med att släppa loss våra tankar ska vi fundera över vad som hade hänt om vi inte hade funnits idag, och några engagerade själar hade bestämt sig för att grunda Sveriges främsta nykterhetsrörelse 2023. Hur hade vi sett ut? Vad hade vi sysslat med? Om fysisk träff, ta fram pappret med fyrfältaren, annars presentera den på </a:t>
            </a:r>
            <a:r>
              <a:rPr lang="sv-SE" dirty="0" err="1"/>
              <a:t>powerpointen</a:t>
            </a:r>
            <a:r>
              <a:rPr lang="sv-SE" dirty="0"/>
              <a:t>. </a:t>
            </a:r>
          </a:p>
          <a:p>
            <a:endParaRPr lang="sv-SE" dirty="0"/>
          </a:p>
          <a:p>
            <a:r>
              <a:rPr lang="sv-SE" dirty="0"/>
              <a:t>Låt varje deltagare, var och en för sig, skriva och presentera en idé eller tanke i valfritt fält, utifrån de fyra fälten:</a:t>
            </a:r>
          </a:p>
          <a:p>
            <a:r>
              <a:rPr lang="sv-SE" dirty="0"/>
              <a:t> • Vilka verksamheter eller aktiviteter hade vi bedrivit? • Hur hade vi varit organiserade? • Hur hade ett eventuellt medlemskap sett ut? • Vilken roll hade nykterheten haft i denna organisation? </a:t>
            </a:r>
          </a:p>
          <a:p>
            <a:endParaRPr lang="sv-SE" dirty="0"/>
          </a:p>
          <a:p>
            <a:r>
              <a:rPr lang="sv-SE" dirty="0"/>
              <a:t>Sammanfatta i slutet. Hur skiljer sig denna organisation från den vi har idag? Vilka bra idéer från övningen skulle vara möjliga för oss att omfamna i framtiden?</a:t>
            </a:r>
          </a:p>
        </p:txBody>
      </p:sp>
      <p:sp>
        <p:nvSpPr>
          <p:cNvPr id="4" name="Platshållare för bildnummer 3"/>
          <p:cNvSpPr>
            <a:spLocks noGrp="1"/>
          </p:cNvSpPr>
          <p:nvPr>
            <p:ph type="sldNum" sz="quarter" idx="5"/>
          </p:nvPr>
        </p:nvSpPr>
        <p:spPr/>
        <p:txBody>
          <a:bodyPr/>
          <a:lstStyle/>
          <a:p>
            <a:fld id="{576D5320-F148-4FB7-8433-D98D6BB5CFC1}" type="slidenum">
              <a:rPr lang="sv-SE" smtClean="0"/>
              <a:t>14</a:t>
            </a:fld>
            <a:endParaRPr lang="sv-SE"/>
          </a:p>
        </p:txBody>
      </p:sp>
    </p:spTree>
    <p:extLst>
      <p:ext uri="{BB962C8B-B14F-4D97-AF65-F5344CB8AC3E}">
        <p14:creationId xmlns:p14="http://schemas.microsoft.com/office/powerpoint/2010/main" val="2521784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38 min (eller kortare beroende på hur ni ligger till med tiden)</a:t>
            </a:r>
          </a:p>
          <a:p>
            <a:r>
              <a:rPr lang="sv-SE" dirty="0"/>
              <a:t>Diskutera i smågrupper följande frågeställningar.</a:t>
            </a:r>
          </a:p>
        </p:txBody>
      </p:sp>
      <p:sp>
        <p:nvSpPr>
          <p:cNvPr id="4" name="Platshållare för bildnummer 3"/>
          <p:cNvSpPr>
            <a:spLocks noGrp="1"/>
          </p:cNvSpPr>
          <p:nvPr>
            <p:ph type="sldNum" sz="quarter" idx="5"/>
          </p:nvPr>
        </p:nvSpPr>
        <p:spPr/>
        <p:txBody>
          <a:bodyPr/>
          <a:lstStyle/>
          <a:p>
            <a:fld id="{576D5320-F148-4FB7-8433-D98D6BB5CFC1}" type="slidenum">
              <a:rPr lang="sv-SE" smtClean="0"/>
              <a:t>15</a:t>
            </a:fld>
            <a:endParaRPr lang="sv-SE"/>
          </a:p>
        </p:txBody>
      </p:sp>
    </p:spTree>
    <p:extLst>
      <p:ext uri="{BB962C8B-B14F-4D97-AF65-F5344CB8AC3E}">
        <p14:creationId xmlns:p14="http://schemas.microsoft.com/office/powerpoint/2010/main" val="1798322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800" b="1" dirty="0">
                <a:solidFill>
                  <a:srgbClr val="000000"/>
                </a:solidFill>
                <a:effectLst/>
                <a:latin typeface="Tw Cen MT" panose="020B0602020104020603" pitchFamily="34" charset="0"/>
                <a:ea typeface="Times New Roman" panose="02020603050405020304" pitchFamily="18" charset="0"/>
                <a:cs typeface="Times New Roman" panose="02020603050405020304" pitchFamily="18" charset="0"/>
              </a:rPr>
              <a:t>Avslutning för den långa, digitala varianten </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15 min + 5 min + 10 min bufferttid</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Låt alla smågrupper presentera några slutsatser från sina diskussioner i helgrupp.</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Avsluta på samma sätt som för den korta, digitala varianten.</a:t>
            </a:r>
          </a:p>
          <a:p>
            <a:pPr>
              <a:lnSpc>
                <a:spcPct val="107000"/>
              </a:lnSpc>
              <a:spcAft>
                <a:spcPts val="800"/>
              </a:spcAft>
            </a:pPr>
            <a:endParaRPr lang="sv-SE" sz="1800" dirty="0">
              <a:effectLst/>
              <a:latin typeface="Sitka Banner" pitchFamily="2" charset="0"/>
              <a:ea typeface="Calibri" panose="020F0502020204030204" pitchFamily="34" charset="0"/>
              <a:cs typeface="Times New Roman" panose="02020603050405020304" pitchFamily="18" charset="0"/>
            </a:endParaRPr>
          </a:p>
          <a:p>
            <a:pPr>
              <a:lnSpc>
                <a:spcPct val="107000"/>
              </a:lnSpc>
              <a:spcBef>
                <a:spcPts val="200"/>
              </a:spcBef>
            </a:pPr>
            <a:r>
              <a:rPr lang="sv-SE" sz="1800" b="1" dirty="0">
                <a:solidFill>
                  <a:srgbClr val="000000"/>
                </a:solidFill>
                <a:effectLst/>
                <a:latin typeface="Tw Cen MT" panose="020B0602020104020603" pitchFamily="34" charset="0"/>
                <a:ea typeface="Times New Roman" panose="02020603050405020304" pitchFamily="18" charset="0"/>
                <a:cs typeface="Times New Roman" panose="02020603050405020304" pitchFamily="18" charset="0"/>
              </a:rPr>
              <a:t>Avslutning för den korta, digitala varianten</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5 min + 10 min bufferttid</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Samla alla grupper i helgrupp igen.</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Låt alla deltagare skriva svaren på följande två frågorna i chatten:</a:t>
            </a:r>
          </a:p>
          <a:p>
            <a:pPr marL="342900" lvl="0" indent="-342900">
              <a:lnSpc>
                <a:spcPct val="107000"/>
              </a:lnSpc>
              <a:buFont typeface="Symbol" panose="05050102010706020507" pitchFamily="18" charset="2"/>
              <a:buChar char=""/>
            </a:pPr>
            <a:r>
              <a:rPr lang="sv-SE" sz="1800" dirty="0">
                <a:effectLst/>
                <a:latin typeface="Sitka Banner" pitchFamily="2" charset="0"/>
                <a:ea typeface="Calibri" panose="020F0502020204030204" pitchFamily="34" charset="0"/>
                <a:cs typeface="Times New Roman" panose="02020603050405020304" pitchFamily="18" charset="0"/>
              </a:rPr>
              <a:t>Vad tar jag med mig från träffen idag?</a:t>
            </a:r>
          </a:p>
          <a:p>
            <a:pPr marL="342900" lvl="0" indent="-342900">
              <a:lnSpc>
                <a:spcPct val="107000"/>
              </a:lnSpc>
              <a:spcAft>
                <a:spcPts val="800"/>
              </a:spcAft>
              <a:buFont typeface="Symbol" panose="05050102010706020507" pitchFamily="18" charset="2"/>
              <a:buChar char=""/>
            </a:pPr>
            <a:r>
              <a:rPr lang="sv-SE" sz="1800" dirty="0">
                <a:effectLst/>
                <a:latin typeface="Sitka Banner" pitchFamily="2" charset="0"/>
                <a:ea typeface="Calibri" panose="020F0502020204030204" pitchFamily="34" charset="0"/>
                <a:cs typeface="Times New Roman" panose="02020603050405020304" pitchFamily="18" charset="0"/>
              </a:rPr>
              <a:t>Vad är viktigt att vi tar med oss eller tänker på framåt?</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Tacka för allas deltagande och avsluta med några personliga reflektioner. Låt sedan alla slå på sin mikrofon och säga hejdå innan ni avslutar mötet.</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För sekreteraren: Glöm inte att spara chatten.</a:t>
            </a:r>
          </a:p>
        </p:txBody>
      </p:sp>
      <p:sp>
        <p:nvSpPr>
          <p:cNvPr id="4" name="Platshållare för bildnummer 3"/>
          <p:cNvSpPr>
            <a:spLocks noGrp="1"/>
          </p:cNvSpPr>
          <p:nvPr>
            <p:ph type="sldNum" sz="quarter" idx="5"/>
          </p:nvPr>
        </p:nvSpPr>
        <p:spPr/>
        <p:txBody>
          <a:bodyPr/>
          <a:lstStyle/>
          <a:p>
            <a:fld id="{576D5320-F148-4FB7-8433-D98D6BB5CFC1}" type="slidenum">
              <a:rPr lang="sv-SE" smtClean="0"/>
              <a:t>16</a:t>
            </a:fld>
            <a:endParaRPr lang="sv-SE"/>
          </a:p>
        </p:txBody>
      </p:sp>
    </p:spTree>
    <p:extLst>
      <p:ext uri="{BB962C8B-B14F-4D97-AF65-F5344CB8AC3E}">
        <p14:creationId xmlns:p14="http://schemas.microsoft.com/office/powerpoint/2010/main" val="4120137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76D5320-F148-4FB7-8433-D98D6BB5CFC1}" type="slidenum">
              <a:rPr lang="sv-SE" smtClean="0"/>
              <a:t>17</a:t>
            </a:fld>
            <a:endParaRPr lang="sv-SE"/>
          </a:p>
        </p:txBody>
      </p:sp>
    </p:spTree>
    <p:extLst>
      <p:ext uri="{BB962C8B-B14F-4D97-AF65-F5344CB8AC3E}">
        <p14:creationId xmlns:p14="http://schemas.microsoft.com/office/powerpoint/2010/main" val="173825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CBFE74-7CE1-4D32-9E5B-3AA85886545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DD53A5E3-A3CE-461C-81D8-B2017C179B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7A89C62-F310-4BF5-BD14-F698A097FF47}"/>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7782AD3E-B5BB-48E7-B3DF-F50F76D8578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9D3BE16-D714-4990-B499-ED07D58B7A2F}"/>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221315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098DF2-5AA1-4EEF-ACB8-887DEE2AB46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A398BF6-ECEC-4AE4-AE32-222954947AD2}"/>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DF652A1-CD98-4E3A-8D9E-8BAE61CE164E}"/>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EAB7BF01-3C18-4362-B307-10650353B9D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9E6E3B3-1303-4BE3-94C3-B701F24B7BAB}"/>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05793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9D71A6-1455-439D-9DEC-925A5F92071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7F0D06F-0080-42D1-BC32-202A3EC103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28AAD710-E059-409F-97BE-1ADA2D9118EC}"/>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B9C66D9E-A795-47B3-84BA-5F01E3D4FC4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ABDC716-3D71-4418-B549-4345C8496DD8}"/>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746934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036D82-F9B4-433E-BC41-3776DC3ADF1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D5F8EFE-C5BB-4F83-9BDA-45D063409CE4}"/>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284320C-0CE5-4680-9B03-0AB252DD589D}"/>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7E712B8C-F2CA-4F32-8748-3FDCA3BC70DE}"/>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6" name="Platshållare för sidfot 5">
            <a:extLst>
              <a:ext uri="{FF2B5EF4-FFF2-40B4-BE49-F238E27FC236}">
                <a16:creationId xmlns:a16="http://schemas.microsoft.com/office/drawing/2014/main" id="{13404D8A-F727-46E4-994B-6DCDAF92C33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4B58EEE-658A-4F32-86DD-A21A56A72861}"/>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598481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6699DB3-6D0C-4DE8-9EA5-85A6DAF83E51}"/>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E83CB00-969F-447F-B7ED-502643C2E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D672DF23-059E-4B5F-BF29-28B25E0571AA}"/>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3D3F2C9-8CDF-4479-9728-A04994B0C5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4821E194-A184-4F6F-BFC1-55B4CC05C364}"/>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5D09299-E7CA-4FBD-87D4-7384B9C236AD}"/>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8" name="Platshållare för sidfot 7">
            <a:extLst>
              <a:ext uri="{FF2B5EF4-FFF2-40B4-BE49-F238E27FC236}">
                <a16:creationId xmlns:a16="http://schemas.microsoft.com/office/drawing/2014/main" id="{F3AC7E21-3D28-4A62-ABF2-625D9446D67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CCA595BC-67C5-472A-952C-E1A66AA01D64}"/>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2790073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527AAE-E24D-4B70-8718-8539070AB04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67CEF4D-3CD5-41FE-BBFD-142369CAE1D7}"/>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4" name="Platshållare för sidfot 3">
            <a:extLst>
              <a:ext uri="{FF2B5EF4-FFF2-40B4-BE49-F238E27FC236}">
                <a16:creationId xmlns:a16="http://schemas.microsoft.com/office/drawing/2014/main" id="{F0CD72A6-F645-40CE-8021-D9D31833CE8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3328EED4-F29F-486D-AF0B-5BCF93DB996A}"/>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2701453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05281F4-D184-411C-9A76-C17DAE7C7674}"/>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3" name="Platshållare för sidfot 2">
            <a:extLst>
              <a:ext uri="{FF2B5EF4-FFF2-40B4-BE49-F238E27FC236}">
                <a16:creationId xmlns:a16="http://schemas.microsoft.com/office/drawing/2014/main" id="{C842ADE0-6039-4BAF-A317-2BAECC40CF6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BE8FCBD6-8B1E-423D-BBC7-1FCBA70AD120}"/>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5506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353D02-3478-4AAB-B9B5-7A1678802F4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8F25D16-96BA-4354-BE2B-6F8C5111CC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B5E8FD0-A13D-45F4-AF39-976E24CE15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4FCCFCA2-BAAA-448F-87AC-52756B5CF3C2}"/>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6" name="Platshållare för sidfot 5">
            <a:extLst>
              <a:ext uri="{FF2B5EF4-FFF2-40B4-BE49-F238E27FC236}">
                <a16:creationId xmlns:a16="http://schemas.microsoft.com/office/drawing/2014/main" id="{266452FE-03B1-42B3-83DC-947945F74FE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FD9517D-5ABD-4A52-AEC3-35EFDCB60DE3}"/>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434015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EAF2A7-E511-4298-82A0-E3D08B86293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F611913-AD00-457C-AFDE-F65067CC3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2D14BC3-2BB2-422E-9D1B-8F5BC3B88D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EE4116A2-E25C-46AB-BACC-05029AD2D0FC}"/>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6" name="Platshållare för sidfot 5">
            <a:extLst>
              <a:ext uri="{FF2B5EF4-FFF2-40B4-BE49-F238E27FC236}">
                <a16:creationId xmlns:a16="http://schemas.microsoft.com/office/drawing/2014/main" id="{7A8AF055-F6E7-4CF7-9BB9-CE4B82313BA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31F8BD0-F1C4-46CB-8389-5089FBE34EB7}"/>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316119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9F3D3A-46F7-479D-97E9-CF2A8561C8A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25A0F6A-9F5E-426C-B907-4C70D02D868C}"/>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5B126AD-9FCC-43C1-8DDE-AF2174572552}"/>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A58DB326-F37D-4AC6-9977-09591E18870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571F1F5-B1E6-4B80-ACA8-DFDBCBD8CAD9}"/>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710909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AAA1627A-9CFC-4553-812A-E9FAA6E7B980}"/>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378D1B0-29E3-4AF7-B9BA-7CF4C206B8B9}"/>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2DAFF67-9966-4FD4-BDB3-9776B9DDAF7D}"/>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7ED19D44-64CC-426F-A573-57258979EFA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5CADBF1-BFCD-4728-8580-577421A1321F}"/>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129339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2BAACC3-58BC-4A6C-846A-6DDD90596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4D13737-00DA-49F1-A5DD-FD4FBD01B6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7941F31-01DC-49DF-94F3-B644B32711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1E854447-2F01-47FB-AFF3-EE04B05244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A2B2D02-9445-4F47-8AF2-26174E9380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4A2901-DFC7-4BDE-81E0-123A9F38BA8A}" type="slidenum">
              <a:rPr lang="sv-SE" smtClean="0"/>
              <a:t>‹#›</a:t>
            </a:fld>
            <a:endParaRPr lang="sv-SE"/>
          </a:p>
        </p:txBody>
      </p:sp>
    </p:spTree>
    <p:extLst>
      <p:ext uri="{BB962C8B-B14F-4D97-AF65-F5344CB8AC3E}">
        <p14:creationId xmlns:p14="http://schemas.microsoft.com/office/powerpoint/2010/main" val="550427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forms.gle/iuLSekRtN4TkmieF9"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5.sv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5.sv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FBA7BB-69BA-449E-8560-D747491977B2}"/>
              </a:ext>
            </a:extLst>
          </p:cNvPr>
          <p:cNvSpPr>
            <a:spLocks noGrp="1"/>
          </p:cNvSpPr>
          <p:nvPr>
            <p:ph type="ctrTitle"/>
          </p:nvPr>
        </p:nvSpPr>
        <p:spPr>
          <a:xfrm>
            <a:off x="4034118" y="1974850"/>
            <a:ext cx="8157882" cy="2387600"/>
          </a:xfrm>
        </p:spPr>
        <p:txBody>
          <a:bodyPr>
            <a:normAutofit fontScale="90000"/>
          </a:bodyPr>
          <a:lstStyle/>
          <a:p>
            <a:r>
              <a:rPr lang="sv-SE" b="1" dirty="0">
                <a:latin typeface="Tw Cen MT" panose="020B0602020104020603" pitchFamily="34" charset="0"/>
              </a:rPr>
              <a:t> </a:t>
            </a:r>
            <a:br>
              <a:rPr lang="sv-SE" dirty="0">
                <a:latin typeface="Tw Cen MT" panose="020B0602020104020603" pitchFamily="34" charset="0"/>
              </a:rPr>
            </a:br>
            <a:r>
              <a:rPr lang="sv-SE" b="1" dirty="0">
                <a:latin typeface="Tw Cen MT" panose="020B0602020104020603" pitchFamily="34" charset="0"/>
                <a:ea typeface="Cambria" panose="02040503050406030204" pitchFamily="18" charset="0"/>
              </a:rPr>
              <a:t>EN NY, GEMENSAM ORGANISATIONSFORM</a:t>
            </a:r>
            <a:br>
              <a:rPr lang="sv-SE" dirty="0">
                <a:latin typeface="Britannic Bold" panose="020B0903060703020204" pitchFamily="34" charset="0"/>
                <a:ea typeface="Cambria" panose="02040503050406030204" pitchFamily="18" charset="0"/>
              </a:rPr>
            </a:br>
            <a:endParaRPr lang="sv-SE" dirty="0">
              <a:latin typeface="Britannic Bold" panose="020B0903060703020204" pitchFamily="34" charset="0"/>
              <a:ea typeface="Cambria" panose="02040503050406030204" pitchFamily="18" charset="0"/>
            </a:endParaRPr>
          </a:p>
        </p:txBody>
      </p:sp>
      <p:sp>
        <p:nvSpPr>
          <p:cNvPr id="6" name="textruta 5">
            <a:extLst>
              <a:ext uri="{FF2B5EF4-FFF2-40B4-BE49-F238E27FC236}">
                <a16:creationId xmlns:a16="http://schemas.microsoft.com/office/drawing/2014/main" id="{20987FEC-D728-4B34-8465-7D27DFEB71F5}"/>
              </a:ext>
            </a:extLst>
          </p:cNvPr>
          <p:cNvSpPr txBox="1"/>
          <p:nvPr/>
        </p:nvSpPr>
        <p:spPr>
          <a:xfrm>
            <a:off x="4034118" y="3818877"/>
            <a:ext cx="8157882" cy="400110"/>
          </a:xfrm>
          <a:prstGeom prst="rect">
            <a:avLst/>
          </a:prstGeom>
          <a:noFill/>
        </p:spPr>
        <p:txBody>
          <a:bodyPr wrap="square" rtlCol="0">
            <a:spAutoFit/>
          </a:bodyPr>
          <a:lstStyle/>
          <a:p>
            <a:pPr algn="ctr"/>
            <a:r>
              <a:rPr lang="sv-SE" sz="2000" dirty="0">
                <a:latin typeface="Sitka Banner" panose="02000505000000020004" pitchFamily="2" charset="0"/>
              </a:rPr>
              <a:t>Samtalsmaterial om IOGT-NTO-rörelsens framtid</a:t>
            </a:r>
          </a:p>
        </p:txBody>
      </p:sp>
      <p:pic>
        <p:nvPicPr>
          <p:cNvPr id="12" name="Bild 11" descr="Chatt">
            <a:extLst>
              <a:ext uri="{FF2B5EF4-FFF2-40B4-BE49-F238E27FC236}">
                <a16:creationId xmlns:a16="http://schemas.microsoft.com/office/drawing/2014/main" id="{411B3D64-73C7-43F1-A2BA-D76E01DA5C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8582" y="4705061"/>
            <a:ext cx="1126836" cy="1126836"/>
          </a:xfrm>
          <a:prstGeom prst="rect">
            <a:avLst/>
          </a:prstGeom>
        </p:spPr>
      </p:pic>
      <p:pic>
        <p:nvPicPr>
          <p:cNvPr id="4" name="Bildobjekt 3">
            <a:extLst>
              <a:ext uri="{FF2B5EF4-FFF2-40B4-BE49-F238E27FC236}">
                <a16:creationId xmlns:a16="http://schemas.microsoft.com/office/drawing/2014/main" id="{979F01D6-9D91-4C41-8466-B11ABC685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411941" y="1411941"/>
            <a:ext cx="6858000" cy="4034118"/>
          </a:xfrm>
          <a:prstGeom prst="rect">
            <a:avLst/>
          </a:prstGeom>
          <a:solidFill>
            <a:srgbClr val="FFE7CA"/>
          </a:solidFill>
          <a:ln>
            <a:noFill/>
          </a:ln>
        </p:spPr>
      </p:pic>
    </p:spTree>
    <p:extLst>
      <p:ext uri="{BB962C8B-B14F-4D97-AF65-F5344CB8AC3E}">
        <p14:creationId xmlns:p14="http://schemas.microsoft.com/office/powerpoint/2010/main" val="25840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816082-71C3-4CAA-96AD-B9A617A18D49}"/>
              </a:ext>
            </a:extLst>
          </p:cNvPr>
          <p:cNvSpPr>
            <a:spLocks noGrp="1"/>
          </p:cNvSpPr>
          <p:nvPr>
            <p:ph type="title"/>
          </p:nvPr>
        </p:nvSpPr>
        <p:spPr>
          <a:xfrm>
            <a:off x="838200" y="1078803"/>
            <a:ext cx="10515600" cy="1325563"/>
          </a:xfrm>
        </p:spPr>
        <p:txBody>
          <a:bodyPr/>
          <a:lstStyle/>
          <a:p>
            <a:pPr algn="ctr"/>
            <a:r>
              <a:rPr lang="sv-SE" sz="6000" b="1" dirty="0">
                <a:latin typeface="Tw Cen MT" panose="020B0602020104020603" pitchFamily="34" charset="0"/>
              </a:rPr>
              <a:t>TRÄFFENS UPPLÄGG</a:t>
            </a:r>
            <a:endParaRPr lang="sv-SE" b="1" dirty="0">
              <a:latin typeface="Tw Cen MT" panose="020B0602020104020603" pitchFamily="34" charset="0"/>
            </a:endParaRPr>
          </a:p>
        </p:txBody>
      </p:sp>
      <p:sp>
        <p:nvSpPr>
          <p:cNvPr id="4" name="Platshållare för innehåll 3">
            <a:extLst>
              <a:ext uri="{FF2B5EF4-FFF2-40B4-BE49-F238E27FC236}">
                <a16:creationId xmlns:a16="http://schemas.microsoft.com/office/drawing/2014/main" id="{29ACC065-2F19-4C0E-99E8-4CD3B46989B9}"/>
              </a:ext>
            </a:extLst>
          </p:cNvPr>
          <p:cNvSpPr>
            <a:spLocks noGrp="1"/>
          </p:cNvSpPr>
          <p:nvPr>
            <p:ph sz="half" idx="1"/>
          </p:nvPr>
        </p:nvSpPr>
        <p:spPr>
          <a:xfrm>
            <a:off x="2860287" y="2404366"/>
            <a:ext cx="6495585" cy="4351338"/>
          </a:xfrm>
        </p:spPr>
        <p:txBody>
          <a:bodyPr/>
          <a:lstStyle/>
          <a:p>
            <a:endParaRPr lang="sv-SE" dirty="0">
              <a:solidFill>
                <a:schemeClr val="bg2">
                  <a:lumMod val="25000"/>
                </a:schemeClr>
              </a:solidFill>
              <a:latin typeface="Sitka Banner" panose="02000505000000020004" pitchFamily="2" charset="0"/>
            </a:endParaRPr>
          </a:p>
          <a:p>
            <a:r>
              <a:rPr lang="sv-SE" dirty="0">
                <a:solidFill>
                  <a:schemeClr val="bg2">
                    <a:lumMod val="25000"/>
                  </a:schemeClr>
                </a:solidFill>
                <a:latin typeface="Sitka Banner" panose="02000505000000020004" pitchFamily="2" charset="0"/>
              </a:rPr>
              <a:t>Introduktion och gruppindelning</a:t>
            </a:r>
          </a:p>
          <a:p>
            <a:r>
              <a:rPr lang="sv-SE" dirty="0">
                <a:solidFill>
                  <a:schemeClr val="bg2">
                    <a:lumMod val="25000"/>
                  </a:schemeClr>
                </a:solidFill>
                <a:latin typeface="Sitka Banner" panose="02000505000000020004" pitchFamily="2" charset="0"/>
              </a:rPr>
              <a:t>Möjligheter och utmaningar</a:t>
            </a:r>
          </a:p>
          <a:p>
            <a:r>
              <a:rPr lang="sv-SE" dirty="0">
                <a:solidFill>
                  <a:schemeClr val="bg2">
                    <a:lumMod val="25000"/>
                  </a:schemeClr>
                </a:solidFill>
                <a:latin typeface="Sitka Banner" panose="02000505000000020004" pitchFamily="2" charset="0"/>
              </a:rPr>
              <a:t>Våra vägar fram</a:t>
            </a:r>
          </a:p>
          <a:p>
            <a:r>
              <a:rPr lang="sv-SE" dirty="0">
                <a:solidFill>
                  <a:schemeClr val="bg2">
                    <a:lumMod val="25000"/>
                  </a:schemeClr>
                </a:solidFill>
                <a:latin typeface="Sitka Banner" panose="02000505000000020004" pitchFamily="2" charset="0"/>
              </a:rPr>
              <a:t>Avslutning</a:t>
            </a:r>
          </a:p>
          <a:p>
            <a:endParaRPr lang="sv-SE" dirty="0">
              <a:latin typeface="Sitka Banner" panose="02000505000000020004" pitchFamily="2" charset="0"/>
            </a:endParaRPr>
          </a:p>
        </p:txBody>
      </p:sp>
    </p:spTree>
    <p:extLst>
      <p:ext uri="{BB962C8B-B14F-4D97-AF65-F5344CB8AC3E}">
        <p14:creationId xmlns:p14="http://schemas.microsoft.com/office/powerpoint/2010/main" val="3988186624"/>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354087"/>
            <a:ext cx="7934930" cy="1500187"/>
          </a:xfrm>
        </p:spPr>
        <p:txBody>
          <a:bodyPr/>
          <a:lstStyle/>
          <a:p>
            <a:r>
              <a:rPr lang="sv-SE" b="1" dirty="0">
                <a:solidFill>
                  <a:schemeClr val="bg2">
                    <a:lumMod val="25000"/>
                  </a:schemeClr>
                </a:solidFill>
                <a:latin typeface="Tw Cen MT" panose="020B0602020104020603" pitchFamily="34" charset="0"/>
              </a:rPr>
              <a:t>INTRODUKTION</a:t>
            </a:r>
            <a:endParaRPr lang="sv-SE" b="1" dirty="0">
              <a:latin typeface="Tw Cen MT" panose="020B0602020104020603" pitchFamily="34" charset="0"/>
            </a:endParaRP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1970 sattes vår nuvarande organisationsform: </a:t>
            </a:r>
          </a:p>
          <a:p>
            <a:r>
              <a:rPr lang="sv-SE" dirty="0">
                <a:solidFill>
                  <a:schemeClr val="bg2">
                    <a:lumMod val="25000"/>
                  </a:schemeClr>
                </a:solidFill>
                <a:latin typeface="Sitka Banner" panose="02000505000000020004" pitchFamily="2" charset="0"/>
              </a:rPr>
              <a:t>IOGT-NTO, Junis, Nykterhetsrörelsens Scoutförbund och Ungdomens Nykterhetsförbund</a:t>
            </a:r>
          </a:p>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Idag utforskar vi idéer om framtiden tillsammans!</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Dagens diskussioner präglas av lyhördhet, respekt och en ömsesidig nyfikenhet för varandra. Alla röster får komma till tals och vi lyfter upp varandra!</a:t>
            </a:r>
            <a:endParaRPr lang="da-DK"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2345388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354087"/>
            <a:ext cx="7934930" cy="1500187"/>
          </a:xfrm>
        </p:spPr>
        <p:txBody>
          <a:bodyPr>
            <a:normAutofit/>
          </a:bodyPr>
          <a:lstStyle/>
          <a:p>
            <a:r>
              <a:rPr lang="sv-SE" b="1" dirty="0">
                <a:solidFill>
                  <a:schemeClr val="bg2">
                    <a:lumMod val="25000"/>
                  </a:schemeClr>
                </a:solidFill>
                <a:latin typeface="Tw Cen MT" panose="020B0602020104020603" pitchFamily="34" charset="0"/>
              </a:rPr>
              <a:t>Inledande övning</a:t>
            </a:r>
            <a:endParaRPr lang="sv-SE" dirty="0">
              <a:latin typeface="Tw Cen MT" panose="020B0602020104020603" pitchFamily="34" charset="0"/>
            </a:endParaRP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tx1"/>
                </a:solidFill>
                <a:latin typeface="Sitka Banner" panose="02000505000000020004" pitchFamily="2" charset="0"/>
              </a:rPr>
              <a:t>Ta 2 minuter och reflektera över:</a:t>
            </a:r>
          </a:p>
          <a:p>
            <a:r>
              <a:rPr lang="sv-SE" dirty="0">
                <a:solidFill>
                  <a:schemeClr val="tx1"/>
                </a:solidFill>
                <a:latin typeface="Sitka Banner" panose="02000505000000020004" pitchFamily="2" charset="0"/>
              </a:rPr>
              <a:t>Vad behöver du för att samtalen ska bli så bra som möjligt idag? Skriv ned ett ord eller begrepp som sammanfattar detta i chatten.</a:t>
            </a:r>
          </a:p>
          <a:p>
            <a:pPr marL="342900" indent="-342900">
              <a:buFont typeface="Arial" panose="020B0604020202020204" pitchFamily="34" charset="0"/>
              <a:buChar char="•"/>
            </a:pPr>
            <a:r>
              <a:rPr lang="sv-SE" dirty="0">
                <a:solidFill>
                  <a:schemeClr val="tx1"/>
                </a:solidFill>
                <a:latin typeface="Sitka Banner" panose="02000505000000020004" pitchFamily="2" charset="0"/>
              </a:rPr>
              <a:t>Runda: presentera dig själv med namn och organisation och dela ordet eller begreppet från reflektionen.</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3950455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1085768" y="2131372"/>
            <a:ext cx="7934930" cy="1500187"/>
          </a:xfrm>
        </p:spPr>
        <p:txBody>
          <a:bodyPr/>
          <a:lstStyle/>
          <a:p>
            <a:r>
              <a:rPr lang="sv-SE" b="1" dirty="0">
                <a:solidFill>
                  <a:schemeClr val="bg2">
                    <a:lumMod val="25000"/>
                  </a:schemeClr>
                </a:solidFill>
                <a:latin typeface="Tw Cen MT" panose="020B0602020104020603" pitchFamily="34" charset="0"/>
              </a:rPr>
              <a:t>Gruppindelning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
        <p:nvSpPr>
          <p:cNvPr id="7" name="textruta 6">
            <a:extLst>
              <a:ext uri="{FF2B5EF4-FFF2-40B4-BE49-F238E27FC236}">
                <a16:creationId xmlns:a16="http://schemas.microsoft.com/office/drawing/2014/main" id="{4E79C779-A150-11E7-276A-D1BC7AFA418A}"/>
              </a:ext>
            </a:extLst>
          </p:cNvPr>
          <p:cNvSpPr txBox="1"/>
          <p:nvPr/>
        </p:nvSpPr>
        <p:spPr>
          <a:xfrm>
            <a:off x="1085768" y="4098599"/>
            <a:ext cx="6093618" cy="1200329"/>
          </a:xfrm>
          <a:prstGeom prst="rect">
            <a:avLst/>
          </a:prstGeom>
          <a:noFill/>
        </p:spPr>
        <p:txBody>
          <a:bodyPr wrap="square">
            <a:spAutoFit/>
          </a:bodyPr>
          <a:lstStyle/>
          <a:p>
            <a:r>
              <a:rPr lang="sv-SE" sz="2400" dirty="0">
                <a:latin typeface="Sitka Banner" pitchFamily="2" charset="0"/>
              </a:rPr>
              <a:t>Länk för anteckningar:</a:t>
            </a:r>
          </a:p>
          <a:p>
            <a:r>
              <a:rPr lang="sv-SE" sz="2400" dirty="0">
                <a:latin typeface="Sitka Banner" pitchFamily="2" charset="0"/>
                <a:hlinkClick r:id="rId4"/>
              </a:rPr>
              <a:t>https://forms.gle/iuLSekRtN4TkmieF9</a:t>
            </a:r>
            <a:endParaRPr lang="sv-SE" sz="2400" dirty="0">
              <a:latin typeface="Sitka Banner" pitchFamily="2" charset="0"/>
            </a:endParaRPr>
          </a:p>
          <a:p>
            <a:endParaRPr lang="sv-SE" sz="2400" dirty="0">
              <a:latin typeface="Sitka Banner" pitchFamily="2" charset="0"/>
            </a:endParaRPr>
          </a:p>
        </p:txBody>
      </p:sp>
    </p:spTree>
    <p:extLst>
      <p:ext uri="{BB962C8B-B14F-4D97-AF65-F5344CB8AC3E}">
        <p14:creationId xmlns:p14="http://schemas.microsoft.com/office/powerpoint/2010/main" val="4203860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354087"/>
            <a:ext cx="7221105" cy="1500187"/>
          </a:xfrm>
        </p:spPr>
        <p:txBody>
          <a:bodyPr>
            <a:normAutofit fontScale="90000"/>
          </a:bodyPr>
          <a:lstStyle/>
          <a:p>
            <a:r>
              <a:rPr lang="sv-SE" b="1" dirty="0">
                <a:solidFill>
                  <a:schemeClr val="bg2">
                    <a:lumMod val="25000"/>
                  </a:schemeClr>
                </a:solidFill>
                <a:latin typeface="Tw Cen MT" panose="020B0602020104020603" pitchFamily="34" charset="0"/>
              </a:rPr>
              <a:t>Introduktion i gruppen</a:t>
            </a:r>
            <a:endParaRPr lang="sv-SE" b="1" dirty="0">
              <a:latin typeface="Tw Cen MT" panose="020B0602020104020603" pitchFamily="34" charset="0"/>
            </a:endParaRP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r>
              <a:rPr lang="sv-SE" dirty="0">
                <a:solidFill>
                  <a:schemeClr val="tx1"/>
                </a:solidFill>
                <a:latin typeface="Sitka Banner" panose="02000505000000020004" pitchFamily="2" charset="0"/>
              </a:rPr>
              <a:t>Låt alla i gruppen få presentera sig själv med en känsla som man går in i dagens samtal med. Det behöver inte vara en känsla som står på nästa </a:t>
            </a:r>
            <a:r>
              <a:rPr lang="sv-SE" dirty="0" err="1">
                <a:solidFill>
                  <a:schemeClr val="tx1"/>
                </a:solidFill>
                <a:latin typeface="Sitka Banner" panose="02000505000000020004" pitchFamily="2" charset="0"/>
              </a:rPr>
              <a:t>slide</a:t>
            </a:r>
            <a:r>
              <a:rPr lang="sv-SE" dirty="0">
                <a:solidFill>
                  <a:schemeClr val="tx1"/>
                </a:solidFill>
                <a:latin typeface="Sitka Banner" panose="02000505000000020004" pitchFamily="2" charset="0"/>
              </a:rPr>
              <a:t> om man inte vill, man kan ta en helt annan känsla.</a:t>
            </a:r>
          </a:p>
          <a:p>
            <a:r>
              <a:rPr lang="sv-SE" dirty="0">
                <a:solidFill>
                  <a:schemeClr val="tx1"/>
                </a:solidFill>
                <a:latin typeface="Sitka Banner" panose="02000505000000020004" pitchFamily="2" charset="0"/>
              </a:rPr>
              <a:t>Försök sätta ord på varför du valde just den känslan. </a:t>
            </a: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1611582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graphicFrame>
        <p:nvGraphicFramePr>
          <p:cNvPr id="8" name="Tabell 7">
            <a:extLst>
              <a:ext uri="{FF2B5EF4-FFF2-40B4-BE49-F238E27FC236}">
                <a16:creationId xmlns:a16="http://schemas.microsoft.com/office/drawing/2014/main" id="{DD58544B-7FB7-1B79-2ACE-3A1F0693A9DB}"/>
              </a:ext>
            </a:extLst>
          </p:cNvPr>
          <p:cNvGraphicFramePr>
            <a:graphicFrameLocks noGrp="1"/>
          </p:cNvGraphicFramePr>
          <p:nvPr>
            <p:extLst>
              <p:ext uri="{D42A27DB-BD31-4B8C-83A1-F6EECF244321}">
                <p14:modId xmlns:p14="http://schemas.microsoft.com/office/powerpoint/2010/main" val="2014902484"/>
              </p:ext>
            </p:extLst>
          </p:nvPr>
        </p:nvGraphicFramePr>
        <p:xfrm>
          <a:off x="0" y="0"/>
          <a:ext cx="8154954" cy="6858000"/>
        </p:xfrm>
        <a:graphic>
          <a:graphicData uri="http://schemas.openxmlformats.org/drawingml/2006/table">
            <a:tbl>
              <a:tblPr firstCol="1" bandRow="1">
                <a:tableStyleId>{5C22544A-7EE6-4342-B048-85BDC9FD1C3A}</a:tableStyleId>
              </a:tblPr>
              <a:tblGrid>
                <a:gridCol w="2718318">
                  <a:extLst>
                    <a:ext uri="{9D8B030D-6E8A-4147-A177-3AD203B41FA5}">
                      <a16:colId xmlns:a16="http://schemas.microsoft.com/office/drawing/2014/main" val="321184145"/>
                    </a:ext>
                  </a:extLst>
                </a:gridCol>
                <a:gridCol w="2718318">
                  <a:extLst>
                    <a:ext uri="{9D8B030D-6E8A-4147-A177-3AD203B41FA5}">
                      <a16:colId xmlns:a16="http://schemas.microsoft.com/office/drawing/2014/main" val="1386095470"/>
                    </a:ext>
                  </a:extLst>
                </a:gridCol>
                <a:gridCol w="2718318">
                  <a:extLst>
                    <a:ext uri="{9D8B030D-6E8A-4147-A177-3AD203B41FA5}">
                      <a16:colId xmlns:a16="http://schemas.microsoft.com/office/drawing/2014/main" val="3405398524"/>
                    </a:ext>
                  </a:extLst>
                </a:gridCol>
              </a:tblGrid>
              <a:tr h="1371600">
                <a:tc>
                  <a:txBody>
                    <a:bodyPr/>
                    <a:lstStyle/>
                    <a:p>
                      <a:pPr algn="ctr">
                        <a:lnSpc>
                          <a:spcPct val="107000"/>
                        </a:lnSpc>
                        <a:spcAft>
                          <a:spcPts val="800"/>
                        </a:spcAft>
                      </a:pPr>
                      <a:r>
                        <a:rPr lang="sv-SE" sz="2400" b="0" dirty="0">
                          <a:solidFill>
                            <a:schemeClr val="bg1"/>
                          </a:solidFill>
                          <a:effectLst/>
                          <a:latin typeface="Tw Cen MT" panose="020B0602020104020603" pitchFamily="34" charset="0"/>
                        </a:rPr>
                        <a:t>GLAD</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8F77"/>
                    </a:solidFill>
                  </a:tcPr>
                </a:tc>
                <a:tc>
                  <a:txBody>
                    <a:bodyPr/>
                    <a:lstStyle/>
                    <a:p>
                      <a:pPr algn="ctr">
                        <a:lnSpc>
                          <a:spcPct val="107000"/>
                        </a:lnSpc>
                        <a:spcAft>
                          <a:spcPts val="800"/>
                        </a:spcAft>
                      </a:pPr>
                      <a:r>
                        <a:rPr lang="sv-SE" sz="2400" b="0" dirty="0">
                          <a:solidFill>
                            <a:schemeClr val="bg1"/>
                          </a:solidFill>
                          <a:effectLst/>
                          <a:latin typeface="Tw Cen MT" panose="020B0602020104020603" pitchFamily="34" charset="0"/>
                        </a:rPr>
                        <a:t>FÖRVÄNTANSFULL</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006A79"/>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sv-SE" sz="2400" b="0" i="0" u="none" strike="noStrike" kern="1200" cap="none" spc="0" normalizeH="0" baseline="0" noProof="0" dirty="0">
                          <a:ln>
                            <a:noFill/>
                          </a:ln>
                          <a:solidFill>
                            <a:schemeClr val="bg1"/>
                          </a:solidFill>
                          <a:effectLst/>
                          <a:uLnTx/>
                          <a:uFillTx/>
                          <a:latin typeface="Tw Cen MT" panose="020B0602020104020603" pitchFamily="34" charset="0"/>
                          <a:ea typeface="+mn-ea"/>
                          <a:cs typeface="+mn-cs"/>
                        </a:rPr>
                        <a:t>PESSIMISTISK</a:t>
                      </a:r>
                      <a:endParaRPr kumimoji="0" lang="sv-SE" sz="2400" b="0" i="0" u="none" strike="noStrike" kern="1200" cap="none" spc="0" normalizeH="0" baseline="0" noProof="0" dirty="0">
                        <a:ln>
                          <a:noFill/>
                        </a:ln>
                        <a:solidFill>
                          <a:schemeClr val="bg1"/>
                        </a:solidFill>
                        <a:effectLst/>
                        <a:uLnTx/>
                        <a:uFillTx/>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21B7B5"/>
                    </a:solidFill>
                  </a:tcPr>
                </a:tc>
                <a:extLst>
                  <a:ext uri="{0D108BD9-81ED-4DB2-BD59-A6C34878D82A}">
                    <a16:rowId xmlns:a16="http://schemas.microsoft.com/office/drawing/2014/main" val="2327742484"/>
                  </a:ext>
                </a:extLst>
              </a:tr>
              <a:tr h="1371600">
                <a:tc>
                  <a:txBody>
                    <a:bodyPr/>
                    <a:lstStyle/>
                    <a:p>
                      <a:pPr algn="ctr">
                        <a:lnSpc>
                          <a:spcPct val="107000"/>
                        </a:lnSpc>
                        <a:spcAft>
                          <a:spcPts val="800"/>
                        </a:spcAft>
                      </a:pPr>
                      <a:r>
                        <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rPr>
                        <a:t>FUNDERSAM</a:t>
                      </a:r>
                    </a:p>
                  </a:txBody>
                  <a:tcPr marL="37009" marR="37009" marT="0" marB="0" anchor="ctr">
                    <a:solidFill>
                      <a:srgbClr val="FFB239"/>
                    </a:solidFill>
                  </a:tcPr>
                </a:tc>
                <a:tc>
                  <a:txBody>
                    <a:bodyPr/>
                    <a:lstStyle/>
                    <a:p>
                      <a:pPr algn="ctr">
                        <a:lnSpc>
                          <a:spcPct val="107000"/>
                        </a:lnSpc>
                        <a:spcAft>
                          <a:spcPts val="800"/>
                        </a:spcAft>
                      </a:pPr>
                      <a:r>
                        <a:rPr lang="sv-SE" sz="2400" b="0" dirty="0">
                          <a:solidFill>
                            <a:schemeClr val="bg1"/>
                          </a:solidFill>
                          <a:effectLst/>
                          <a:latin typeface="Tw Cen MT" panose="020B0602020104020603" pitchFamily="34" charset="0"/>
                        </a:rPr>
                        <a:t>NYFIKEN</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8F77"/>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dirty="0">
                          <a:solidFill>
                            <a:schemeClr val="bg1"/>
                          </a:solidFill>
                          <a:effectLst/>
                          <a:latin typeface="Tw Cen MT" panose="020B0602020104020603" pitchFamily="34" charset="0"/>
                        </a:rPr>
                        <a:t>UPPRYMD</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006A79"/>
                    </a:solidFill>
                  </a:tcPr>
                </a:tc>
                <a:extLst>
                  <a:ext uri="{0D108BD9-81ED-4DB2-BD59-A6C34878D82A}">
                    <a16:rowId xmlns:a16="http://schemas.microsoft.com/office/drawing/2014/main" val="1032397359"/>
                  </a:ext>
                </a:extLst>
              </a:tr>
              <a:tr h="1371600">
                <a:tc>
                  <a:txBody>
                    <a:bodyPr/>
                    <a:lstStyle/>
                    <a:p>
                      <a:pPr algn="ctr">
                        <a:lnSpc>
                          <a:spcPct val="107000"/>
                        </a:lnSpc>
                        <a:spcAft>
                          <a:spcPts val="800"/>
                        </a:spcAft>
                      </a:pPr>
                      <a:r>
                        <a:rPr lang="sv-SE" sz="2400" b="0" dirty="0">
                          <a:solidFill>
                            <a:schemeClr val="bg1"/>
                          </a:solidFill>
                          <a:effectLst/>
                          <a:latin typeface="Tw Cen MT" panose="020B0602020104020603" pitchFamily="34" charset="0"/>
                        </a:rPr>
                        <a:t>OROLIG</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21B7B5"/>
                    </a:solidFill>
                  </a:tcPr>
                </a:tc>
                <a:tc>
                  <a:txBody>
                    <a:bodyPr/>
                    <a:lstStyle/>
                    <a:p>
                      <a:pPr algn="ctr">
                        <a:lnSpc>
                          <a:spcPct val="107000"/>
                        </a:lnSpc>
                        <a:spcAft>
                          <a:spcPts val="800"/>
                        </a:spcAft>
                      </a:pPr>
                      <a:r>
                        <a:rPr lang="sv-SE" sz="2400" b="0">
                          <a:solidFill>
                            <a:schemeClr val="bg1"/>
                          </a:solidFill>
                          <a:effectLst/>
                          <a:latin typeface="Tw Cen MT" panose="020B0602020104020603" pitchFamily="34" charset="0"/>
                        </a:rPr>
                        <a:t>IRRITERAD</a:t>
                      </a:r>
                      <a:endParaRPr lang="sv-SE" sz="2400" b="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B239"/>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sv-SE" sz="2400" b="0" i="0" u="none" strike="noStrike" kern="1200" cap="none" spc="0" normalizeH="0" baseline="0" noProof="0">
                          <a:ln>
                            <a:noFill/>
                          </a:ln>
                          <a:solidFill>
                            <a:schemeClr val="bg1"/>
                          </a:solidFill>
                          <a:effectLst/>
                          <a:uLnTx/>
                          <a:uFillTx/>
                          <a:latin typeface="Tw Cen MT" panose="020B0602020104020603" pitchFamily="34" charset="0"/>
                          <a:ea typeface="+mn-ea"/>
                          <a:cs typeface="+mn-cs"/>
                        </a:rPr>
                        <a:t>ÖDMJUK</a:t>
                      </a:r>
                      <a:endParaRPr kumimoji="0" lang="sv-SE" sz="2400" b="0" i="0" u="none" strike="noStrike" kern="1200" cap="none" spc="0" normalizeH="0" baseline="0" noProof="0">
                        <a:ln>
                          <a:noFill/>
                        </a:ln>
                        <a:solidFill>
                          <a:schemeClr val="bg1"/>
                        </a:solidFill>
                        <a:effectLst/>
                        <a:uLnTx/>
                        <a:uFillTx/>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8F77"/>
                    </a:solidFill>
                  </a:tcPr>
                </a:tc>
                <a:extLst>
                  <a:ext uri="{0D108BD9-81ED-4DB2-BD59-A6C34878D82A}">
                    <a16:rowId xmlns:a16="http://schemas.microsoft.com/office/drawing/2014/main" val="3569157943"/>
                  </a:ext>
                </a:extLst>
              </a:tr>
              <a:tr h="1371600">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dirty="0">
                          <a:solidFill>
                            <a:schemeClr val="bg1"/>
                          </a:solidFill>
                          <a:effectLst/>
                          <a:latin typeface="Tw Cen MT" panose="020B0602020104020603" pitchFamily="34" charset="0"/>
                        </a:rPr>
                        <a:t>OPTIMISTISK</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006A79"/>
                    </a:solidFill>
                  </a:tcPr>
                </a:tc>
                <a:tc>
                  <a:txBody>
                    <a:bodyPr/>
                    <a:lstStyle/>
                    <a:p>
                      <a:pPr algn="ctr">
                        <a:lnSpc>
                          <a:spcPct val="107000"/>
                        </a:lnSpc>
                        <a:spcAft>
                          <a:spcPts val="800"/>
                        </a:spcAft>
                      </a:pPr>
                      <a:r>
                        <a:rPr lang="sv-SE" sz="2400" b="0" dirty="0">
                          <a:solidFill>
                            <a:schemeClr val="bg1"/>
                          </a:solidFill>
                          <a:effectLst/>
                          <a:latin typeface="Tw Cen MT" panose="020B0602020104020603" pitchFamily="34" charset="0"/>
                        </a:rPr>
                        <a:t>FÖRTVIVLAD</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21B7B5"/>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a:solidFill>
                            <a:schemeClr val="bg1"/>
                          </a:solidFill>
                          <a:effectLst/>
                          <a:latin typeface="Tw Cen MT" panose="020B0602020104020603" pitchFamily="34" charset="0"/>
                        </a:rPr>
                        <a:t>IVRIG</a:t>
                      </a:r>
                      <a:endParaRPr lang="sv-SE" sz="2400" b="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B239"/>
                    </a:solidFill>
                  </a:tcPr>
                </a:tc>
                <a:extLst>
                  <a:ext uri="{0D108BD9-81ED-4DB2-BD59-A6C34878D82A}">
                    <a16:rowId xmlns:a16="http://schemas.microsoft.com/office/drawing/2014/main" val="3087370466"/>
                  </a:ext>
                </a:extLst>
              </a:tr>
              <a:tr h="1371600">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dirty="0">
                          <a:solidFill>
                            <a:schemeClr val="bg1"/>
                          </a:solidFill>
                          <a:effectLst/>
                          <a:latin typeface="Tw Cen MT" panose="020B0602020104020603" pitchFamily="34" charset="0"/>
                        </a:rPr>
                        <a:t>ÖPPENSINNAD</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8F77"/>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dirty="0">
                          <a:solidFill>
                            <a:schemeClr val="bg1"/>
                          </a:solidFill>
                          <a:effectLst/>
                          <a:latin typeface="Tw Cen MT" panose="020B0602020104020603" pitchFamily="34" charset="0"/>
                        </a:rPr>
                        <a:t>ARG</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006A79"/>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a:solidFill>
                            <a:schemeClr val="bg1"/>
                          </a:solidFill>
                          <a:effectLst/>
                          <a:latin typeface="Tw Cen MT" panose="020B0602020104020603" pitchFamily="34" charset="0"/>
                        </a:rPr>
                        <a:t>???</a:t>
                      </a:r>
                      <a:endParaRPr lang="sv-SE" sz="2400" b="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21B7B5"/>
                    </a:solidFill>
                  </a:tcPr>
                </a:tc>
                <a:extLst>
                  <a:ext uri="{0D108BD9-81ED-4DB2-BD59-A6C34878D82A}">
                    <a16:rowId xmlns:a16="http://schemas.microsoft.com/office/drawing/2014/main" val="3143411683"/>
                  </a:ext>
                </a:extLst>
              </a:tr>
            </a:tbl>
          </a:graphicData>
        </a:graphic>
      </p:graphicFrame>
    </p:spTree>
    <p:extLst>
      <p:ext uri="{BB962C8B-B14F-4D97-AF65-F5344CB8AC3E}">
        <p14:creationId xmlns:p14="http://schemas.microsoft.com/office/powerpoint/2010/main" val="1585400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615820" y="242119"/>
            <a:ext cx="7968343" cy="1790021"/>
          </a:xfrm>
        </p:spPr>
        <p:txBody>
          <a:bodyPr>
            <a:noAutofit/>
          </a:bodyPr>
          <a:lstStyle/>
          <a:p>
            <a:r>
              <a:rPr lang="sv-SE" sz="4800" b="1" dirty="0">
                <a:latin typeface="Tw Cen MT" panose="020B0602020104020603" pitchFamily="34" charset="0"/>
              </a:rPr>
              <a:t>MÖJLIGHETER OCH UTMANINGAR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615820" y="2628052"/>
            <a:ext cx="7109926" cy="3503127"/>
          </a:xfrm>
        </p:spPr>
        <p:txBody>
          <a:bodyPr numCol="1">
            <a:normAutofit lnSpcReduction="10000"/>
          </a:bodyPr>
          <a:lstStyle/>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Föränderlig tid!</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Människors syn på nykterhet, medlemskap i föreningar och engagemang förändras.</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Det som vi tidigare tog för givet är kanske inte längre sant, och det vi tidigare trodde vara omöjligt är nu fullt möjligt. </a:t>
            </a:r>
          </a:p>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Vi är från olika verksamheter och från olika förbund. Fråga om det är något som är oklart.</a:t>
            </a: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spTree>
    <p:extLst>
      <p:ext uri="{BB962C8B-B14F-4D97-AF65-F5344CB8AC3E}">
        <p14:creationId xmlns:p14="http://schemas.microsoft.com/office/powerpoint/2010/main" val="2832006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a:bodyPr>
          <a:lstStyle/>
          <a:p>
            <a:r>
              <a:rPr lang="sv-SE" sz="5400" b="1" dirty="0">
                <a:latin typeface="Tw Cen MT" panose="020B0602020104020603" pitchFamily="34" charset="0"/>
              </a:rPr>
              <a:t>Inledande övning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7109926" cy="3849987"/>
          </a:xfrm>
        </p:spPr>
        <p:txBody>
          <a:bodyPr numCol="1"/>
          <a:lstStyle/>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Om ni tittar på läget i rörelsen idag och hur omvärlden ser ut, vilka </a:t>
            </a:r>
            <a:r>
              <a:rPr lang="sv-SE" b="1" dirty="0">
                <a:solidFill>
                  <a:schemeClr val="bg2">
                    <a:lumMod val="25000"/>
                  </a:schemeClr>
                </a:solidFill>
                <a:latin typeface="Sitka Banner" panose="02000505000000020004" pitchFamily="2" charset="0"/>
              </a:rPr>
              <a:t>möjligheter</a:t>
            </a:r>
            <a:r>
              <a:rPr lang="sv-SE" dirty="0">
                <a:solidFill>
                  <a:schemeClr val="bg2">
                    <a:lumMod val="25000"/>
                  </a:schemeClr>
                </a:solidFill>
                <a:latin typeface="Sitka Banner" panose="02000505000000020004" pitchFamily="2" charset="0"/>
              </a:rPr>
              <a:t> står vi som gemensam rörelse inför att dra nytta av?</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Om ni tittar på läget i rörelsen idag och hur omvärlden ser ut, vilka </a:t>
            </a:r>
            <a:r>
              <a:rPr lang="sv-SE" b="1" dirty="0">
                <a:solidFill>
                  <a:schemeClr val="bg2">
                    <a:lumMod val="25000"/>
                  </a:schemeClr>
                </a:solidFill>
                <a:latin typeface="Sitka Banner" panose="02000505000000020004" pitchFamily="2" charset="0"/>
              </a:rPr>
              <a:t>utmaningar</a:t>
            </a:r>
            <a:r>
              <a:rPr lang="sv-SE" dirty="0">
                <a:solidFill>
                  <a:schemeClr val="bg2">
                    <a:lumMod val="25000"/>
                  </a:schemeClr>
                </a:solidFill>
                <a:latin typeface="Sitka Banner" panose="02000505000000020004" pitchFamily="2" charset="0"/>
              </a:rPr>
              <a:t> står vi som gemensam rörelse inför att möta?</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12" name="Bild 11" descr="Grupp med män">
            <a:extLst>
              <a:ext uri="{FF2B5EF4-FFF2-40B4-BE49-F238E27FC236}">
                <a16:creationId xmlns:a16="http://schemas.microsoft.com/office/drawing/2014/main" id="{E8840AE5-D87E-449F-8B79-0526CD851D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21151" y="827906"/>
            <a:ext cx="914400" cy="914400"/>
          </a:xfrm>
          <a:prstGeom prst="rect">
            <a:avLst/>
          </a:prstGeom>
        </p:spPr>
      </p:pic>
    </p:spTree>
    <p:extLst>
      <p:ext uri="{BB962C8B-B14F-4D97-AF65-F5344CB8AC3E}">
        <p14:creationId xmlns:p14="http://schemas.microsoft.com/office/powerpoint/2010/main" val="3200876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graphicFrame>
        <p:nvGraphicFramePr>
          <p:cNvPr id="11" name="Tabell 10">
            <a:extLst>
              <a:ext uri="{FF2B5EF4-FFF2-40B4-BE49-F238E27FC236}">
                <a16:creationId xmlns:a16="http://schemas.microsoft.com/office/drawing/2014/main" id="{40BA77DF-B991-AA70-C8EB-A10F3B2DD342}"/>
              </a:ext>
            </a:extLst>
          </p:cNvPr>
          <p:cNvGraphicFramePr>
            <a:graphicFrameLocks noGrp="1"/>
          </p:cNvGraphicFramePr>
          <p:nvPr>
            <p:extLst>
              <p:ext uri="{D42A27DB-BD31-4B8C-83A1-F6EECF244321}">
                <p14:modId xmlns:p14="http://schemas.microsoft.com/office/powerpoint/2010/main" val="3505831392"/>
              </p:ext>
            </p:extLst>
          </p:nvPr>
        </p:nvGraphicFramePr>
        <p:xfrm>
          <a:off x="0" y="-2"/>
          <a:ext cx="8737358" cy="6858002"/>
        </p:xfrm>
        <a:graphic>
          <a:graphicData uri="http://schemas.openxmlformats.org/drawingml/2006/table">
            <a:tbl>
              <a:tblPr firstRow="1" firstCol="1" bandRow="1"/>
              <a:tblGrid>
                <a:gridCol w="4368679">
                  <a:extLst>
                    <a:ext uri="{9D8B030D-6E8A-4147-A177-3AD203B41FA5}">
                      <a16:colId xmlns:a16="http://schemas.microsoft.com/office/drawing/2014/main" val="3231740142"/>
                    </a:ext>
                  </a:extLst>
                </a:gridCol>
                <a:gridCol w="4368679">
                  <a:extLst>
                    <a:ext uri="{9D8B030D-6E8A-4147-A177-3AD203B41FA5}">
                      <a16:colId xmlns:a16="http://schemas.microsoft.com/office/drawing/2014/main" val="2416912737"/>
                    </a:ext>
                  </a:extLst>
                </a:gridCol>
              </a:tblGrid>
              <a:tr h="932815">
                <a:tc>
                  <a:txBody>
                    <a:bodyPr/>
                    <a:lstStyle/>
                    <a:p>
                      <a:pPr algn="ctr">
                        <a:lnSpc>
                          <a:spcPct val="107000"/>
                        </a:lnSpc>
                        <a:spcAft>
                          <a:spcPts val="800"/>
                        </a:spcAft>
                      </a:pPr>
                      <a:r>
                        <a:rPr lang="sv-SE" sz="24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MÖJLIGHETER</a:t>
                      </a:r>
                      <a:endParaRPr lang="sv-SE" sz="1200" dirty="0">
                        <a:effectLst/>
                        <a:latin typeface="Sitka Banner" pitchFamily="2"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1B7B5"/>
                    </a:solidFill>
                  </a:tcPr>
                </a:tc>
                <a:tc>
                  <a:txBody>
                    <a:bodyPr/>
                    <a:lstStyle/>
                    <a:p>
                      <a:pPr algn="ctr">
                        <a:lnSpc>
                          <a:spcPct val="107000"/>
                        </a:lnSpc>
                        <a:spcAft>
                          <a:spcPts val="800"/>
                        </a:spcAft>
                      </a:pPr>
                      <a:r>
                        <a:rPr lang="sv-SE" sz="240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UTMANINGAR</a:t>
                      </a:r>
                      <a:endParaRPr lang="sv-SE" sz="1200">
                        <a:effectLst/>
                        <a:latin typeface="Sitka Banner" pitchFamily="2"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F77"/>
                    </a:solidFill>
                  </a:tcPr>
                </a:tc>
                <a:extLst>
                  <a:ext uri="{0D108BD9-81ED-4DB2-BD59-A6C34878D82A}">
                    <a16:rowId xmlns:a16="http://schemas.microsoft.com/office/drawing/2014/main" val="1022063558"/>
                  </a:ext>
                </a:extLst>
              </a:tr>
              <a:tr h="5925187">
                <a:tc>
                  <a:txBody>
                    <a:bodyPr/>
                    <a:lstStyle/>
                    <a:p>
                      <a:pPr algn="ctr">
                        <a:lnSpc>
                          <a:spcPct val="107000"/>
                        </a:lnSpc>
                        <a:spcAft>
                          <a:spcPts val="800"/>
                        </a:spcAft>
                      </a:pPr>
                      <a:r>
                        <a:rPr lang="sv-SE" sz="2400" dirty="0">
                          <a:effectLst/>
                          <a:latin typeface="Tw Cen MT" panose="020B0602020104020603" pitchFamily="34" charset="0"/>
                          <a:ea typeface="Calibri" panose="020F0502020204030204" pitchFamily="34" charset="0"/>
                          <a:cs typeface="Times New Roman" panose="02020603050405020304" pitchFamily="18" charset="0"/>
                        </a:rPr>
                        <a:t> </a:t>
                      </a:r>
                      <a:endParaRPr lang="sv-SE" sz="1200" dirty="0">
                        <a:effectLst/>
                        <a:latin typeface="Sitka Banner"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4ECEA"/>
                    </a:solidFill>
                  </a:tcPr>
                </a:tc>
                <a:tc>
                  <a:txBody>
                    <a:bodyPr/>
                    <a:lstStyle/>
                    <a:p>
                      <a:pPr algn="ctr">
                        <a:lnSpc>
                          <a:spcPct val="107000"/>
                        </a:lnSpc>
                        <a:spcAft>
                          <a:spcPts val="800"/>
                        </a:spcAft>
                      </a:pPr>
                      <a:r>
                        <a:rPr lang="sv-SE" sz="2400" dirty="0">
                          <a:effectLst/>
                          <a:latin typeface="Tw Cen MT" panose="020B0602020104020603" pitchFamily="34" charset="0"/>
                          <a:ea typeface="Calibri" panose="020F0502020204030204" pitchFamily="34" charset="0"/>
                          <a:cs typeface="Times New Roman" panose="02020603050405020304" pitchFamily="18" charset="0"/>
                        </a:rPr>
                        <a:t> </a:t>
                      </a:r>
                      <a:endParaRPr lang="sv-SE" sz="1200" dirty="0">
                        <a:effectLst/>
                        <a:latin typeface="Sitka Banner"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D1"/>
                    </a:solidFill>
                  </a:tcPr>
                </a:tc>
                <a:extLst>
                  <a:ext uri="{0D108BD9-81ED-4DB2-BD59-A6C34878D82A}">
                    <a16:rowId xmlns:a16="http://schemas.microsoft.com/office/drawing/2014/main" val="3179461804"/>
                  </a:ext>
                </a:extLst>
              </a:tr>
            </a:tbl>
          </a:graphicData>
        </a:graphic>
      </p:graphicFrame>
    </p:spTree>
    <p:extLst>
      <p:ext uri="{BB962C8B-B14F-4D97-AF65-F5344CB8AC3E}">
        <p14:creationId xmlns:p14="http://schemas.microsoft.com/office/powerpoint/2010/main" val="2237601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fontScale="90000"/>
          </a:bodyPr>
          <a:lstStyle/>
          <a:p>
            <a:r>
              <a:rPr lang="sv-SE" b="1" dirty="0">
                <a:latin typeface="Tw Cen MT" panose="020B0602020104020603" pitchFamily="34" charset="0"/>
              </a:rPr>
              <a:t>Diskussion i smågrupper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4861249" cy="3129902"/>
          </a:xfrm>
        </p:spPr>
        <p:txBody>
          <a:bodyPr numCol="1"/>
          <a:lstStyle/>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ser du som fördelarna med att söka en ny, </a:t>
            </a:r>
            <a:r>
              <a:rPr lang="sv-SE">
                <a:solidFill>
                  <a:schemeClr val="bg2">
                    <a:lumMod val="25000"/>
                  </a:schemeClr>
                </a:solidFill>
                <a:latin typeface="Sitka Banner" panose="02000505000000020004" pitchFamily="2" charset="0"/>
              </a:rPr>
              <a:t>gemensam organisationsform?</a:t>
            </a: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är dina farhågor i en sådan process?</a:t>
            </a: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5" name="Bildobjekt 4">
            <a:extLst>
              <a:ext uri="{FF2B5EF4-FFF2-40B4-BE49-F238E27FC236}">
                <a16:creationId xmlns:a16="http://schemas.microsoft.com/office/drawing/2014/main" id="{3B7A539B-C73F-45C2-9E36-44C1ADA8BA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3682" y="2070135"/>
            <a:ext cx="2230017" cy="2230017"/>
          </a:xfrm>
          <a:prstGeom prst="rect">
            <a:avLst/>
          </a:prstGeom>
        </p:spPr>
      </p:pic>
    </p:spTree>
    <p:extLst>
      <p:ext uri="{BB962C8B-B14F-4D97-AF65-F5344CB8AC3E}">
        <p14:creationId xmlns:p14="http://schemas.microsoft.com/office/powerpoint/2010/main" val="2624804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615820" y="242119"/>
            <a:ext cx="7968343" cy="1790021"/>
          </a:xfrm>
        </p:spPr>
        <p:txBody>
          <a:bodyPr>
            <a:noAutofit/>
          </a:bodyPr>
          <a:lstStyle/>
          <a:p>
            <a:r>
              <a:rPr lang="sv-SE" b="1" dirty="0">
                <a:latin typeface="Tw Cen MT" panose="020B0602020104020603" pitchFamily="34" charset="0"/>
              </a:rPr>
              <a:t>VÅRA VÄGAR FRAM</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615820" y="2628052"/>
            <a:ext cx="7109926" cy="3503127"/>
          </a:xfrm>
        </p:spPr>
        <p:txBody>
          <a:bodyPr numCol="1"/>
          <a:lstStyle/>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Nu är det dags att tänka fritt kring hur vi skulle kunna göra saker annorlunda.</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innebär en ny, gemensam organisationsform? Det ska vi utforska nu!</a:t>
            </a: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spTree>
    <p:extLst>
      <p:ext uri="{BB962C8B-B14F-4D97-AF65-F5344CB8AC3E}">
        <p14:creationId xmlns:p14="http://schemas.microsoft.com/office/powerpoint/2010/main" val="2413517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a:bodyPr>
          <a:lstStyle/>
          <a:p>
            <a:r>
              <a:rPr lang="sv-SE" sz="5400" b="1" dirty="0">
                <a:latin typeface="Tw Cen MT" panose="020B0602020104020603" pitchFamily="34" charset="0"/>
              </a:rPr>
              <a:t>Inledande övning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7109926" cy="3849987"/>
          </a:xfrm>
        </p:spPr>
        <p:txBody>
          <a:bodyPr numCol="1"/>
          <a:lstStyle/>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Vilka </a:t>
            </a:r>
            <a:r>
              <a:rPr lang="sv-SE" b="1" dirty="0">
                <a:solidFill>
                  <a:schemeClr val="bg2">
                    <a:lumMod val="25000"/>
                  </a:schemeClr>
                </a:solidFill>
                <a:latin typeface="Sitka Banner" panose="02000505000000020004" pitchFamily="2" charset="0"/>
              </a:rPr>
              <a:t>verksamheter</a:t>
            </a:r>
            <a:r>
              <a:rPr lang="sv-SE" dirty="0">
                <a:solidFill>
                  <a:schemeClr val="bg2">
                    <a:lumMod val="25000"/>
                  </a:schemeClr>
                </a:solidFill>
                <a:latin typeface="Sitka Banner" panose="02000505000000020004" pitchFamily="2" charset="0"/>
              </a:rPr>
              <a:t> eller </a:t>
            </a:r>
            <a:r>
              <a:rPr lang="sv-SE" b="1" dirty="0">
                <a:solidFill>
                  <a:schemeClr val="bg2">
                    <a:lumMod val="25000"/>
                  </a:schemeClr>
                </a:solidFill>
                <a:latin typeface="Sitka Banner" panose="02000505000000020004" pitchFamily="2" charset="0"/>
              </a:rPr>
              <a:t>aktiviteter</a:t>
            </a:r>
            <a:r>
              <a:rPr lang="sv-SE" dirty="0">
                <a:solidFill>
                  <a:schemeClr val="bg2">
                    <a:lumMod val="25000"/>
                  </a:schemeClr>
                </a:solidFill>
                <a:latin typeface="Sitka Banner" panose="02000505000000020004" pitchFamily="2" charset="0"/>
              </a:rPr>
              <a:t> hade vi bedrivit?</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hade vi varit </a:t>
            </a:r>
            <a:r>
              <a:rPr lang="sv-SE" b="1" dirty="0">
                <a:solidFill>
                  <a:schemeClr val="bg2">
                    <a:lumMod val="25000"/>
                  </a:schemeClr>
                </a:solidFill>
                <a:latin typeface="Sitka Banner" panose="02000505000000020004" pitchFamily="2" charset="0"/>
              </a:rPr>
              <a:t>organiserade</a:t>
            </a:r>
            <a:r>
              <a:rPr lang="sv-SE" dirty="0">
                <a:solidFill>
                  <a:schemeClr val="bg2">
                    <a:lumMod val="25000"/>
                  </a:schemeClr>
                </a:solidFill>
                <a:latin typeface="Sitka Banner" panose="02000505000000020004" pitchFamily="2" charset="0"/>
              </a:rPr>
              <a:t>?</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hade ett eventuellt </a:t>
            </a:r>
            <a:r>
              <a:rPr lang="sv-SE" b="1" dirty="0">
                <a:solidFill>
                  <a:schemeClr val="bg2">
                    <a:lumMod val="25000"/>
                  </a:schemeClr>
                </a:solidFill>
                <a:latin typeface="Sitka Banner" panose="02000505000000020004" pitchFamily="2" charset="0"/>
              </a:rPr>
              <a:t>medlemskap</a:t>
            </a:r>
            <a:r>
              <a:rPr lang="sv-SE" dirty="0">
                <a:solidFill>
                  <a:schemeClr val="bg2">
                    <a:lumMod val="25000"/>
                  </a:schemeClr>
                </a:solidFill>
                <a:latin typeface="Sitka Banner" panose="02000505000000020004" pitchFamily="2" charset="0"/>
              </a:rPr>
              <a:t> sett ut?</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Vilken roll hade </a:t>
            </a:r>
            <a:r>
              <a:rPr lang="sv-SE" b="1" dirty="0">
                <a:solidFill>
                  <a:schemeClr val="bg2">
                    <a:lumMod val="25000"/>
                  </a:schemeClr>
                </a:solidFill>
                <a:latin typeface="Sitka Banner" panose="02000505000000020004" pitchFamily="2" charset="0"/>
              </a:rPr>
              <a:t>nykterheten</a:t>
            </a:r>
            <a:r>
              <a:rPr lang="sv-SE" dirty="0">
                <a:solidFill>
                  <a:schemeClr val="bg2">
                    <a:lumMod val="25000"/>
                  </a:schemeClr>
                </a:solidFill>
                <a:latin typeface="Sitka Banner" panose="02000505000000020004" pitchFamily="2" charset="0"/>
              </a:rPr>
              <a:t> haft i denna organisation?</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6" name="Bild 5" descr="Grupp med män">
            <a:extLst>
              <a:ext uri="{FF2B5EF4-FFF2-40B4-BE49-F238E27FC236}">
                <a16:creationId xmlns:a16="http://schemas.microsoft.com/office/drawing/2014/main" id="{2A92C215-C398-4DBD-B23F-100C15978C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21151" y="827906"/>
            <a:ext cx="914400" cy="914400"/>
          </a:xfrm>
          <a:prstGeom prst="rect">
            <a:avLst/>
          </a:prstGeom>
        </p:spPr>
      </p:pic>
    </p:spTree>
    <p:extLst>
      <p:ext uri="{BB962C8B-B14F-4D97-AF65-F5344CB8AC3E}">
        <p14:creationId xmlns:p14="http://schemas.microsoft.com/office/powerpoint/2010/main" val="2125885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graphicFrame>
        <p:nvGraphicFramePr>
          <p:cNvPr id="14" name="Tabell 13">
            <a:extLst>
              <a:ext uri="{FF2B5EF4-FFF2-40B4-BE49-F238E27FC236}">
                <a16:creationId xmlns:a16="http://schemas.microsoft.com/office/drawing/2014/main" id="{DE0D6E7C-2741-077D-DF61-D7BF0A4C22BC}"/>
              </a:ext>
            </a:extLst>
          </p:cNvPr>
          <p:cNvGraphicFramePr>
            <a:graphicFrameLocks noGrp="1"/>
          </p:cNvGraphicFramePr>
          <p:nvPr>
            <p:extLst>
              <p:ext uri="{D42A27DB-BD31-4B8C-83A1-F6EECF244321}">
                <p14:modId xmlns:p14="http://schemas.microsoft.com/office/powerpoint/2010/main" val="3858718540"/>
              </p:ext>
            </p:extLst>
          </p:nvPr>
        </p:nvGraphicFramePr>
        <p:xfrm>
          <a:off x="0" y="-1"/>
          <a:ext cx="8737358" cy="6858001"/>
        </p:xfrm>
        <a:graphic>
          <a:graphicData uri="http://schemas.openxmlformats.org/drawingml/2006/table">
            <a:tbl>
              <a:tblPr firstRow="1" firstCol="1" bandRow="1"/>
              <a:tblGrid>
                <a:gridCol w="4368471">
                  <a:extLst>
                    <a:ext uri="{9D8B030D-6E8A-4147-A177-3AD203B41FA5}">
                      <a16:colId xmlns:a16="http://schemas.microsoft.com/office/drawing/2014/main" val="400335712"/>
                    </a:ext>
                  </a:extLst>
                </a:gridCol>
                <a:gridCol w="4368887">
                  <a:extLst>
                    <a:ext uri="{9D8B030D-6E8A-4147-A177-3AD203B41FA5}">
                      <a16:colId xmlns:a16="http://schemas.microsoft.com/office/drawing/2014/main" val="1571033230"/>
                    </a:ext>
                  </a:extLst>
                </a:gridCol>
              </a:tblGrid>
              <a:tr h="3620730">
                <a:tc>
                  <a:txBody>
                    <a:bodyPr/>
                    <a:lstStyle/>
                    <a:p>
                      <a:pPr marL="0" indent="0" algn="ctr">
                        <a:buFont typeface="Arial" panose="020B0604020202020204" pitchFamily="34" charset="0"/>
                        <a:buNone/>
                      </a:pPr>
                      <a:r>
                        <a:rPr lang="sv-SE" sz="2800" dirty="0">
                          <a:solidFill>
                            <a:schemeClr val="bg1"/>
                          </a:solidFill>
                          <a:latin typeface="Tw Cen MT" panose="020B0602020104020603" pitchFamily="34" charset="0"/>
                        </a:rPr>
                        <a:t>VILKA </a:t>
                      </a:r>
                      <a:r>
                        <a:rPr lang="sv-SE" sz="2800" b="1" dirty="0">
                          <a:solidFill>
                            <a:schemeClr val="bg1"/>
                          </a:solidFill>
                          <a:latin typeface="Tw Cen MT" panose="020B0602020104020603" pitchFamily="34" charset="0"/>
                        </a:rPr>
                        <a:t>VERKSAMHETER</a:t>
                      </a:r>
                      <a:r>
                        <a:rPr lang="sv-SE" sz="2800" dirty="0">
                          <a:solidFill>
                            <a:schemeClr val="bg1"/>
                          </a:solidFill>
                          <a:latin typeface="Tw Cen MT" panose="020B0602020104020603" pitchFamily="34" charset="0"/>
                        </a:rPr>
                        <a:t> ELLER </a:t>
                      </a:r>
                      <a:r>
                        <a:rPr lang="sv-SE" sz="2800" b="1" dirty="0">
                          <a:solidFill>
                            <a:schemeClr val="bg1"/>
                          </a:solidFill>
                          <a:latin typeface="Tw Cen MT" panose="020B0602020104020603" pitchFamily="34" charset="0"/>
                        </a:rPr>
                        <a:t>AKTIVITETER</a:t>
                      </a:r>
                      <a:r>
                        <a:rPr lang="sv-SE" sz="2800" dirty="0">
                          <a:solidFill>
                            <a:schemeClr val="bg1"/>
                          </a:solidFill>
                          <a:latin typeface="Tw Cen MT" panose="020B0602020104020603" pitchFamily="34" charset="0"/>
                        </a:rPr>
                        <a:t> HADE VI BEDRIVIT?</a:t>
                      </a: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B339"/>
                    </a:solidFill>
                  </a:tcPr>
                </a:tc>
                <a:tc>
                  <a:txBody>
                    <a:bodyPr/>
                    <a:lstStyle/>
                    <a:p>
                      <a:pPr algn="ctr">
                        <a:lnSpc>
                          <a:spcPct val="107000"/>
                        </a:lnSpc>
                        <a:spcAft>
                          <a:spcPts val="800"/>
                        </a:spcAft>
                      </a:pPr>
                      <a:r>
                        <a:rPr lang="sv-SE" sz="280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rPr>
                        <a:t>HUR HADE VI VARIT </a:t>
                      </a:r>
                      <a:r>
                        <a:rPr lang="sv-SE" sz="2800" b="1"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rPr>
                        <a:t>ORGANISERADE</a:t>
                      </a:r>
                      <a:r>
                        <a:rPr lang="sv-SE" sz="280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rPr>
                        <a:t>?</a:t>
                      </a: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1B7B5"/>
                    </a:solidFill>
                  </a:tcPr>
                </a:tc>
                <a:extLst>
                  <a:ext uri="{0D108BD9-81ED-4DB2-BD59-A6C34878D82A}">
                    <a16:rowId xmlns:a16="http://schemas.microsoft.com/office/drawing/2014/main" val="2371002305"/>
                  </a:ext>
                </a:extLst>
              </a:tr>
              <a:tr h="3237271">
                <a:tc>
                  <a:txBody>
                    <a:bodyPr/>
                    <a:lstStyle/>
                    <a:p>
                      <a:pPr marL="0" indent="0" algn="ctr">
                        <a:buFont typeface="Arial" panose="020B0604020202020204" pitchFamily="34" charset="0"/>
                        <a:buNone/>
                      </a:pPr>
                      <a:r>
                        <a:rPr lang="sv-SE" sz="2800" dirty="0">
                          <a:solidFill>
                            <a:schemeClr val="bg1"/>
                          </a:solidFill>
                          <a:latin typeface="Tw Cen MT" panose="020B0602020104020603" pitchFamily="34" charset="0"/>
                        </a:rPr>
                        <a:t>HUR HADE ETT EVENTUELLT </a:t>
                      </a:r>
                      <a:r>
                        <a:rPr lang="sv-SE" sz="2800" b="1" dirty="0">
                          <a:solidFill>
                            <a:schemeClr val="bg1"/>
                          </a:solidFill>
                          <a:latin typeface="Tw Cen MT" panose="020B0602020104020603" pitchFamily="34" charset="0"/>
                        </a:rPr>
                        <a:t>MEDLEMSKAP</a:t>
                      </a:r>
                      <a:r>
                        <a:rPr lang="sv-SE" sz="2800" dirty="0">
                          <a:solidFill>
                            <a:schemeClr val="bg1"/>
                          </a:solidFill>
                          <a:latin typeface="Tw Cen MT" panose="020B0602020104020603" pitchFamily="34" charset="0"/>
                        </a:rPr>
                        <a:t> SETT UT?</a:t>
                      </a: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6A79"/>
                    </a:solidFill>
                  </a:tcPr>
                </a:tc>
                <a:tc>
                  <a:txBody>
                    <a:bodyPr/>
                    <a:lstStyle/>
                    <a:p>
                      <a:pPr algn="ctr">
                        <a:lnSpc>
                          <a:spcPct val="107000"/>
                        </a:lnSpc>
                        <a:spcAft>
                          <a:spcPts val="800"/>
                        </a:spcAft>
                      </a:pPr>
                      <a:r>
                        <a:rPr lang="sv-SE" sz="2800" dirty="0">
                          <a:solidFill>
                            <a:schemeClr val="bg1"/>
                          </a:solidFill>
                          <a:latin typeface="Tw Cen MT" panose="020B0602020104020603" pitchFamily="34" charset="0"/>
                        </a:rPr>
                        <a:t>VILKEN ROLL HADE </a:t>
                      </a:r>
                      <a:r>
                        <a:rPr lang="sv-SE" sz="2800" b="1" dirty="0">
                          <a:solidFill>
                            <a:schemeClr val="bg1"/>
                          </a:solidFill>
                          <a:latin typeface="Tw Cen MT" panose="020B0602020104020603" pitchFamily="34" charset="0"/>
                        </a:rPr>
                        <a:t>NYKTERHETEN</a:t>
                      </a:r>
                      <a:r>
                        <a:rPr lang="sv-SE" sz="2800" dirty="0">
                          <a:solidFill>
                            <a:schemeClr val="bg1"/>
                          </a:solidFill>
                          <a:latin typeface="Tw Cen MT" panose="020B0602020104020603" pitchFamily="34" charset="0"/>
                        </a:rPr>
                        <a:t> HAFT I DENNA ORGANISATION?</a:t>
                      </a:r>
                      <a:endParaRPr lang="sv-SE" sz="280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F77"/>
                    </a:solidFill>
                  </a:tcPr>
                </a:tc>
                <a:extLst>
                  <a:ext uri="{0D108BD9-81ED-4DB2-BD59-A6C34878D82A}">
                    <a16:rowId xmlns:a16="http://schemas.microsoft.com/office/drawing/2014/main" val="1325045332"/>
                  </a:ext>
                </a:extLst>
              </a:tr>
            </a:tbl>
          </a:graphicData>
        </a:graphic>
      </p:graphicFrame>
    </p:spTree>
    <p:extLst>
      <p:ext uri="{BB962C8B-B14F-4D97-AF65-F5344CB8AC3E}">
        <p14:creationId xmlns:p14="http://schemas.microsoft.com/office/powerpoint/2010/main" val="2972732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fontScale="90000"/>
          </a:bodyPr>
          <a:lstStyle/>
          <a:p>
            <a:r>
              <a:rPr lang="sv-SE" b="1" dirty="0">
                <a:latin typeface="Tw Cen MT" panose="020B0602020104020603" pitchFamily="34" charset="0"/>
              </a:rPr>
              <a:t>Diskussion i smågrupper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4861249" cy="3129902"/>
          </a:xfrm>
        </p:spPr>
        <p:txBody>
          <a:bodyPr numCol="1"/>
          <a:lstStyle/>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skulle en ny gemensam organisationsform kunna se ut?</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skulle denna nya organisationsform påverka den lokala verksamhet som finns inom rörelsen idag?</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5" name="Bildobjekt 4">
            <a:extLst>
              <a:ext uri="{FF2B5EF4-FFF2-40B4-BE49-F238E27FC236}">
                <a16:creationId xmlns:a16="http://schemas.microsoft.com/office/drawing/2014/main" id="{3B7A539B-C73F-45C2-9E36-44C1ADA8BA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3682" y="2070135"/>
            <a:ext cx="2230017" cy="2230017"/>
          </a:xfrm>
          <a:prstGeom prst="rect">
            <a:avLst/>
          </a:prstGeom>
        </p:spPr>
      </p:pic>
    </p:spTree>
    <p:extLst>
      <p:ext uri="{BB962C8B-B14F-4D97-AF65-F5344CB8AC3E}">
        <p14:creationId xmlns:p14="http://schemas.microsoft.com/office/powerpoint/2010/main" val="676362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lstStyle/>
          <a:p>
            <a:r>
              <a:rPr lang="sv-SE" b="1" dirty="0">
                <a:latin typeface="Tw Cen MT" panose="020B0602020104020603" pitchFamily="34" charset="0"/>
              </a:rPr>
              <a:t>AVSLUTNING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r>
              <a:rPr lang="sv-SE" u="sng" dirty="0">
                <a:solidFill>
                  <a:schemeClr val="bg2">
                    <a:lumMod val="25000"/>
                  </a:schemeClr>
                </a:solidFill>
                <a:latin typeface="Sitka Banner" panose="02000505000000020004" pitchFamily="2" charset="0"/>
              </a:rPr>
              <a:t>Smågruppspresentation:</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Dela några av din grupps slutsatser eller samtalspunkter.</a:t>
            </a:r>
          </a:p>
          <a:p>
            <a:endParaRPr lang="sv-SE" dirty="0">
              <a:solidFill>
                <a:schemeClr val="bg2">
                  <a:lumMod val="25000"/>
                </a:schemeClr>
              </a:solidFill>
              <a:latin typeface="Sitka Banner" panose="02000505000000020004" pitchFamily="2" charset="0"/>
            </a:endParaRPr>
          </a:p>
          <a:p>
            <a:r>
              <a:rPr lang="sv-SE" u="sng" dirty="0">
                <a:solidFill>
                  <a:schemeClr val="bg2">
                    <a:lumMod val="25000"/>
                  </a:schemeClr>
                </a:solidFill>
                <a:latin typeface="Sitka Banner" panose="02000505000000020004" pitchFamily="2" charset="0"/>
              </a:rPr>
              <a:t>Frågor till chatten:</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tar jag med mig från träffen idag?</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är viktigt att vi tar med oss eller tänker på framåt?</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358438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2"/>
            <a:ext cx="12192002" cy="6858002"/>
          </a:xfrm>
          <a:prstGeom prst="rect">
            <a:avLst/>
          </a:prstGeom>
          <a:ln>
            <a:noFill/>
          </a:ln>
        </p:spPr>
      </p:pic>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317239" y="410546"/>
            <a:ext cx="4460033" cy="2663060"/>
          </a:xfrm>
        </p:spPr>
        <p:txBody>
          <a:bodyPr>
            <a:normAutofit fontScale="90000"/>
          </a:bodyPr>
          <a:lstStyle/>
          <a:p>
            <a:r>
              <a:rPr lang="sv-SE" sz="8000" b="1" dirty="0">
                <a:latin typeface="Tw Cen MT" panose="020B0602020104020603" pitchFamily="34" charset="0"/>
              </a:rPr>
              <a:t>TACK!</a:t>
            </a:r>
            <a:br>
              <a:rPr lang="sv-SE" sz="8000" b="1" dirty="0">
                <a:latin typeface="Tw Cen MT" panose="020B0602020104020603" pitchFamily="34" charset="0"/>
              </a:rPr>
            </a:br>
            <a:r>
              <a:rPr lang="sv-SE" sz="6700" b="1" dirty="0">
                <a:latin typeface="Tw Cen MT" panose="020B0602020104020603" pitchFamily="34" charset="0"/>
              </a:rPr>
              <a:t>För din medverkan</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317239" y="3784395"/>
            <a:ext cx="3415006" cy="2796179"/>
          </a:xfrm>
        </p:spPr>
        <p:txBody>
          <a:bodyPr numCol="1"/>
          <a:lstStyle/>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Tree>
    <p:extLst>
      <p:ext uri="{BB962C8B-B14F-4D97-AF65-F5344CB8AC3E}">
        <p14:creationId xmlns:p14="http://schemas.microsoft.com/office/powerpoint/2010/main" val="70100731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6735543EC7B045B156EAE4C8336E25" ma:contentTypeVersion="9" ma:contentTypeDescription="Skapa ett nytt dokument." ma:contentTypeScope="" ma:versionID="ff7998bb1d7919357c3028cec1df39e8">
  <xsd:schema xmlns:xsd="http://www.w3.org/2001/XMLSchema" xmlns:xs="http://www.w3.org/2001/XMLSchema" xmlns:p="http://schemas.microsoft.com/office/2006/metadata/properties" xmlns:ns3="f26928e6-d992-402f-9199-7e955b617acf" xmlns:ns4="9f3ed572-80e6-4fb3-9e91-af12e46dd80e" targetNamespace="http://schemas.microsoft.com/office/2006/metadata/properties" ma:root="true" ma:fieldsID="50dca2b29b2c89118388285873aa04e6" ns3:_="" ns4:_="">
    <xsd:import namespace="f26928e6-d992-402f-9199-7e955b617acf"/>
    <xsd:import namespace="9f3ed572-80e6-4fb3-9e91-af12e46dd80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6928e6-d992-402f-9199-7e955b617acf"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SharingHintHash" ma:index="10" nillable="true" ma:displayName="Delar tips,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f3ed572-80e6-4fb3-9e91-af12e46dd80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787AC57-74EB-466E-B19E-2E43EE9341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6928e6-d992-402f-9199-7e955b617acf"/>
    <ds:schemaRef ds:uri="9f3ed572-80e6-4fb3-9e91-af12e46dd8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B78705-8F9A-4007-A5DE-332106D8832B}">
  <ds:schemaRefs>
    <ds:schemaRef ds:uri="http://schemas.microsoft.com/sharepoint/v3/contenttype/forms"/>
  </ds:schemaRefs>
</ds:datastoreItem>
</file>

<file path=customXml/itemProps3.xml><?xml version="1.0" encoding="utf-8"?>
<ds:datastoreItem xmlns:ds="http://schemas.openxmlformats.org/officeDocument/2006/customXml" ds:itemID="{F5F2F860-68D6-4328-B218-3826C5DA13E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f3ed572-80e6-4fb3-9e91-af12e46dd80e"/>
    <ds:schemaRef ds:uri="http://purl.org/dc/elements/1.1/"/>
    <ds:schemaRef ds:uri="http://schemas.microsoft.com/office/2006/metadata/properties"/>
    <ds:schemaRef ds:uri="f26928e6-d992-402f-9199-7e955b617ac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661</TotalTime>
  <Words>2375</Words>
  <Application>Microsoft Office PowerPoint</Application>
  <PresentationFormat>Bredbild</PresentationFormat>
  <Paragraphs>159</Paragraphs>
  <Slides>17</Slides>
  <Notes>17</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17</vt:i4>
      </vt:variant>
    </vt:vector>
  </HeadingPairs>
  <TitlesOfParts>
    <vt:vector size="27" baseType="lpstr">
      <vt:lpstr>Arial</vt:lpstr>
      <vt:lpstr>Britannic Bold</vt:lpstr>
      <vt:lpstr>Calibri</vt:lpstr>
      <vt:lpstr>Calibri Light</vt:lpstr>
      <vt:lpstr>Cambria</vt:lpstr>
      <vt:lpstr>Sitka Banner</vt:lpstr>
      <vt:lpstr>Symbol</vt:lpstr>
      <vt:lpstr>Times New Roman</vt:lpstr>
      <vt:lpstr>Tw Cen MT</vt:lpstr>
      <vt:lpstr>Office-tema</vt:lpstr>
      <vt:lpstr>  EN NY, GEMENSAM ORGANISATIONSFORM </vt:lpstr>
      <vt:lpstr>TRÄFFENS UPPLÄGG</vt:lpstr>
      <vt:lpstr>INTRODUKTION</vt:lpstr>
      <vt:lpstr>Inledande övning</vt:lpstr>
      <vt:lpstr>Gruppindelning</vt:lpstr>
      <vt:lpstr>Introduktion i gruppen</vt:lpstr>
      <vt:lpstr>PowerPoint-presentation</vt:lpstr>
      <vt:lpstr>MÖJLIGHETER OCH UTMANINGAR</vt:lpstr>
      <vt:lpstr>Inledande övning</vt:lpstr>
      <vt:lpstr>PowerPoint-presentation</vt:lpstr>
      <vt:lpstr>Diskussion i smågrupper</vt:lpstr>
      <vt:lpstr>VÅRA VÄGAR FRAM</vt:lpstr>
      <vt:lpstr>Inledande övning</vt:lpstr>
      <vt:lpstr>PowerPoint-presentation</vt:lpstr>
      <vt:lpstr>Diskussion i smågrupper</vt:lpstr>
      <vt:lpstr>AVSLUTNING</vt:lpstr>
      <vt:lpstr>TACK! För din medverkan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Emilia Sandgren</dc:creator>
  <cp:lastModifiedBy>Molly Giacone</cp:lastModifiedBy>
  <cp:revision>50</cp:revision>
  <dcterms:created xsi:type="dcterms:W3CDTF">2023-02-08T12:03:21Z</dcterms:created>
  <dcterms:modified xsi:type="dcterms:W3CDTF">2023-02-17T09:23:50Z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0x0101007A6735543EC7B045B156EAE4C8336E25</vt:lpwstr>
  </property>
</Properties>
</file>